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3" r:id="rId4"/>
  </p:sldMasterIdLst>
  <p:notesMasterIdLst>
    <p:notesMasterId r:id="rId29"/>
  </p:notesMasterIdLst>
  <p:sldIdLst>
    <p:sldId id="257" r:id="rId5"/>
    <p:sldId id="261" r:id="rId6"/>
    <p:sldId id="262" r:id="rId7"/>
    <p:sldId id="263" r:id="rId8"/>
    <p:sldId id="264" r:id="rId9"/>
    <p:sldId id="265" r:id="rId10"/>
    <p:sldId id="268" r:id="rId11"/>
    <p:sldId id="269" r:id="rId12"/>
    <p:sldId id="266" r:id="rId13"/>
    <p:sldId id="274" r:id="rId14"/>
    <p:sldId id="276" r:id="rId15"/>
    <p:sldId id="283" r:id="rId16"/>
    <p:sldId id="272" r:id="rId17"/>
    <p:sldId id="275" r:id="rId18"/>
    <p:sldId id="267" r:id="rId19"/>
    <p:sldId id="277" r:id="rId20"/>
    <p:sldId id="279" r:id="rId21"/>
    <p:sldId id="280" r:id="rId22"/>
    <p:sldId id="270" r:id="rId23"/>
    <p:sldId id="281" r:id="rId24"/>
    <p:sldId id="282" r:id="rId25"/>
    <p:sldId id="278" r:id="rId26"/>
    <p:sldId id="273" r:id="rId27"/>
    <p:sldId id="28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lanor" initials="E" lastIdx="1" clrIdx="0">
    <p:extLst>
      <p:ext uri="{19B8F6BF-5375-455C-9EA6-DF929625EA0E}">
        <p15:presenceInfo xmlns:p15="http://schemas.microsoft.com/office/powerpoint/2012/main" userId="Elanor" providerId="None"/>
      </p:ext>
    </p:extLst>
  </p:cmAuthor>
  <p:cmAuthor id="2" name="Christopher Kitching" initials="CK" lastIdx="1" clrIdx="1">
    <p:extLst>
      <p:ext uri="{19B8F6BF-5375-455C-9EA6-DF929625EA0E}">
        <p15:presenceInfo xmlns:p15="http://schemas.microsoft.com/office/powerpoint/2012/main" userId="Christopher Kitchin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94AD"/>
    <a:srgbClr val="DE7E9C"/>
    <a:srgbClr val="C16B96"/>
    <a:srgbClr val="D9D9D9"/>
    <a:srgbClr val="AD437B"/>
    <a:srgbClr val="344529"/>
    <a:srgbClr val="2B3922"/>
    <a:srgbClr val="2E3722"/>
    <a:srgbClr val="FCF7F1"/>
    <a:srgbClr val="B8D2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5FBDBB-6D98-47DC-9422-A69192F32CC5}" type="datetimeFigureOut">
              <a:rPr lang="en-GB" smtClean="0"/>
              <a:t>22/01/2021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6E3C8A-BA86-4E61-8AB3-751CF6921C60}" type="slidenum">
              <a:rPr lang="en-GB" smtClean="0"/>
              <a:t>‹#›</a:t>
            </a:fld>
            <a:endParaRPr lang="en-GB"/>
          </a:p>
        </p:txBody>
      </p:sp>
    </p:spTree>
    <p:extLst>
      <p:ext uri="{BB962C8B-B14F-4D97-AF65-F5344CB8AC3E}">
        <p14:creationId xmlns:p14="http://schemas.microsoft.com/office/powerpoint/2010/main" val="1175591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B1AAFB4B-C070-4E21-AFBE-D53009CB29E5}" type="datetime1">
              <a:rPr lang="en-US" smtClean="0"/>
              <a:t>1/22/2021</a:t>
            </a:fld>
            <a:endParaRPr lang="en-US"/>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9F8EBE-FA69-4E40-8399-09F9E7DC94F5}" type="datetime1">
              <a:rPr lang="en-US" smtClean="0"/>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32293A30-2B21-465F-AE50-D3AD347189A8}" type="datetime1">
              <a:rPr lang="en-US" smtClean="0"/>
              <a:t>1/22/2021</a:t>
            </a:fld>
            <a:endParaRPr lang="en-US"/>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F632D44-E827-4C1D-808F-D85BFBBBF1A6}" type="datetime1">
              <a:rPr lang="en-US" smtClean="0"/>
              <a:t>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7801CCA-DB79-47C5-BE8B-AE0BB861F520}" type="datetime1">
              <a:rPr lang="en-US" smtClean="0"/>
              <a:t>1/22/2021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8231475-60ED-4572-87CB-2014EA5F09F8}" type="datetime1">
              <a:rPr lang="en-US" smtClean="0"/>
              <a:t>1/22/2021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0A0584-17E5-4D9A-B20C-EFEAB2879A9F}" type="datetime1">
              <a:rPr lang="en-US" smtClean="0"/>
              <a:t>1/22/2021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C8FBF87F-9366-4100-95F6-0C545562B01D}" type="datetime1">
              <a:rPr lang="en-US" smtClean="0"/>
              <a:t>1/22/2021</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A40CC7F6-2B47-45F1-B277-E35CB546C7B9}" type="datetime1">
              <a:rPr lang="en-US" smtClean="0"/>
              <a:t>1/22/2021</a:t>
            </a:fld>
            <a:endParaRPr lang="en-US"/>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1A3DE99B-1BD8-4ED6-9381-64365D178BE5}" type="datetime1">
              <a:rPr lang="en-US" smtClean="0"/>
              <a:t>1/22/2021</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1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6.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75.png"/></Relationships>
</file>

<file path=ppt/slides/_rels/slide1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6.xml"/><Relationship Id="rId5" Type="http://schemas.openxmlformats.org/officeDocument/2006/relationships/image" Target="../media/image79.png"/><Relationship Id="rId4" Type="http://schemas.openxmlformats.org/officeDocument/2006/relationships/image" Target="../media/image78.png"/></Relationships>
</file>

<file path=ppt/slides/_rels/slide1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2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Autofit/>
          </a:bodyPr>
          <a:lstStyle/>
          <a:p>
            <a:r>
              <a:rPr lang="en-US" sz="3200">
                <a:solidFill>
                  <a:schemeClr val="tx1"/>
                </a:solidFill>
              </a:rPr>
              <a:t>Modelling Open Quantum systems - </a:t>
            </a:r>
            <a:br>
              <a:rPr lang="en-US" sz="3200">
                <a:solidFill>
                  <a:schemeClr val="tx1"/>
                </a:solidFill>
              </a:rPr>
            </a:br>
            <a:r>
              <a:rPr lang="en-US" sz="3200">
                <a:solidFill>
                  <a:schemeClr val="tx1"/>
                </a:solidFill>
              </a:rPr>
              <a:t>quantum trajectory Methods</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vert="horz" lIns="91440" tIns="45720" rIns="91440" bIns="45720" rtlCol="0" anchor="t">
            <a:normAutofit fontScale="77500" lnSpcReduction="20000"/>
          </a:bodyPr>
          <a:lstStyle/>
          <a:p>
            <a:pPr>
              <a:spcAft>
                <a:spcPts val="600"/>
              </a:spcAft>
            </a:pPr>
            <a:r>
              <a:rPr lang="en-US">
                <a:solidFill>
                  <a:schemeClr val="tx1"/>
                </a:solidFill>
              </a:rPr>
              <a:t>Christopher Kitching (10134621)</a:t>
            </a:r>
          </a:p>
          <a:p>
            <a:pPr>
              <a:spcAft>
                <a:spcPts val="600"/>
              </a:spcAft>
            </a:pPr>
            <a:r>
              <a:rPr lang="en-US">
                <a:solidFill>
                  <a:schemeClr val="tx1"/>
                </a:solidFill>
              </a:rPr>
              <a:t>Elanor Harrington (10134324)</a:t>
            </a: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61E38-915E-4A1F-8F7E-50C47ED56CE3}"/>
              </a:ext>
            </a:extLst>
          </p:cNvPr>
          <p:cNvSpPr>
            <a:spLocks noGrp="1"/>
          </p:cNvSpPr>
          <p:nvPr>
            <p:ph type="title"/>
          </p:nvPr>
        </p:nvSpPr>
        <p:spPr/>
        <p:txBody>
          <a:bodyPr/>
          <a:lstStyle/>
          <a:p>
            <a:pPr algn="ctr"/>
            <a:r>
              <a:rPr lang="en-GB"/>
              <a:t>Illustrative example: </a:t>
            </a:r>
            <a:br>
              <a:rPr lang="en-GB"/>
            </a:br>
            <a:r>
              <a:rPr lang="en-GB"/>
              <a:t>spin-boson model without tunnelling</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3EECB91-D5F7-4B5F-B56D-14A070012085}"/>
                  </a:ext>
                </a:extLst>
              </p:cNvPr>
              <p:cNvSpPr txBox="1"/>
              <p:nvPr/>
            </p:nvSpPr>
            <p:spPr>
              <a:xfrm>
                <a:off x="6096000" y="2115183"/>
                <a:ext cx="2812693" cy="6764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𝑁</m:t>
                      </m:r>
                      <m:d>
                        <m:dPr>
                          <m:ctrlPr>
                            <a:rPr lang="en-GB" b="0" i="1" smtClean="0">
                              <a:latin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𝜖</m:t>
                          </m:r>
                        </m:e>
                      </m:d>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r>
                                <a:rPr lang="en-GB" b="0" i="1" smtClean="0">
                                  <a:latin typeface="Cambria Math" panose="02040503050406030204" pitchFamily="18" charset="0"/>
                                </a:rPr>
                                <m:t>𝑒𝑥𝑝</m:t>
                              </m:r>
                              <m:d>
                                <m:dPr>
                                  <m:ctrlPr>
                                    <a:rPr lang="en-GB" b="0" i="1" smtClean="0">
                                      <a:latin typeface="Cambria Math" panose="02040503050406030204" pitchFamily="18" charset="0"/>
                                    </a:rPr>
                                  </m:ctrlPr>
                                </m:dPr>
                                <m:e>
                                  <m:f>
                                    <m:fPr>
                                      <m:ctrlPr>
                                        <a:rPr lang="en-GB" b="0" i="1" smtClean="0">
                                          <a:latin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𝜀</m:t>
                                      </m:r>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𝑘</m:t>
                                          </m:r>
                                        </m:e>
                                        <m:sub>
                                          <m:r>
                                            <a:rPr lang="en-GB" b="0" i="1" smtClean="0">
                                              <a:latin typeface="Cambria Math" panose="02040503050406030204" pitchFamily="18" charset="0"/>
                                            </a:rPr>
                                            <m:t>𝐵</m:t>
                                          </m:r>
                                        </m:sub>
                                      </m:sSub>
                                      <m:r>
                                        <a:rPr lang="en-GB" b="0" i="1" smtClean="0">
                                          <a:latin typeface="Cambria Math" panose="02040503050406030204" pitchFamily="18" charset="0"/>
                                        </a:rPr>
                                        <m:t>𝑇</m:t>
                                      </m:r>
                                    </m:den>
                                  </m:f>
                                </m:e>
                              </m:d>
                              <m:r>
                                <a:rPr lang="en-GB" b="0" i="1" smtClean="0">
                                  <a:latin typeface="Cambria Math" panose="02040503050406030204" pitchFamily="18" charset="0"/>
                                </a:rPr>
                                <m:t>−1</m:t>
                              </m:r>
                            </m:e>
                          </m:d>
                        </m:e>
                        <m:sup>
                          <m:r>
                            <a:rPr lang="en-GB" b="0" i="1" smtClean="0">
                              <a:latin typeface="Cambria Math" panose="02040503050406030204" pitchFamily="18" charset="0"/>
                            </a:rPr>
                            <m:t>−1</m:t>
                          </m:r>
                        </m:sup>
                      </m:sSup>
                    </m:oMath>
                  </m:oMathPara>
                </a14:m>
                <a:endParaRPr lang="en-GB"/>
              </a:p>
            </p:txBody>
          </p:sp>
        </mc:Choice>
        <mc:Fallback xmlns="">
          <p:sp>
            <p:nvSpPr>
              <p:cNvPr id="3" name="TextBox 2">
                <a:extLst>
                  <a:ext uri="{FF2B5EF4-FFF2-40B4-BE49-F238E27FC236}">
                    <a16:creationId xmlns:a16="http://schemas.microsoft.com/office/drawing/2014/main" id="{E3EECB91-D5F7-4B5F-B56D-14A070012085}"/>
                  </a:ext>
                </a:extLst>
              </p:cNvPr>
              <p:cNvSpPr txBox="1">
                <a:spLocks noRot="1" noChangeAspect="1" noMove="1" noResize="1" noEditPoints="1" noAdjustHandles="1" noChangeArrowheads="1" noChangeShapeType="1" noTextEdit="1"/>
              </p:cNvSpPr>
              <p:nvPr/>
            </p:nvSpPr>
            <p:spPr>
              <a:xfrm>
                <a:off x="6096000" y="2115183"/>
                <a:ext cx="2812693" cy="676467"/>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5B1C4DE-2D6D-4C45-9A71-E25E941061E8}"/>
                  </a:ext>
                </a:extLst>
              </p:cNvPr>
              <p:cNvSpPr txBox="1"/>
              <p:nvPr/>
            </p:nvSpPr>
            <p:spPr>
              <a:xfrm>
                <a:off x="6096000" y="3044715"/>
                <a:ext cx="13279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Γ</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𝜀</m:t>
                          </m:r>
                        </m:e>
                      </m:d>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𝜋</m:t>
                      </m:r>
                      <m:r>
                        <a:rPr lang="en-GB" b="0" i="1" smtClean="0">
                          <a:latin typeface="Cambria Math" panose="02040503050406030204" pitchFamily="18" charset="0"/>
                          <a:ea typeface="Cambria Math" panose="02040503050406030204" pitchFamily="18" charset="0"/>
                        </a:rPr>
                        <m:t>𝐽</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𝜀</m:t>
                      </m:r>
                      <m:r>
                        <a:rPr lang="en-GB" b="0" i="1" smtClean="0">
                          <a:latin typeface="Cambria Math" panose="02040503050406030204" pitchFamily="18" charset="0"/>
                          <a:ea typeface="Cambria Math" panose="02040503050406030204" pitchFamily="18" charset="0"/>
                        </a:rPr>
                        <m:t>)</m:t>
                      </m:r>
                    </m:oMath>
                  </m:oMathPara>
                </a14:m>
                <a:endParaRPr lang="en-GB"/>
              </a:p>
            </p:txBody>
          </p:sp>
        </mc:Choice>
        <mc:Fallback xmlns="">
          <p:sp>
            <p:nvSpPr>
              <p:cNvPr id="5" name="TextBox 4">
                <a:extLst>
                  <a:ext uri="{FF2B5EF4-FFF2-40B4-BE49-F238E27FC236}">
                    <a16:creationId xmlns:a16="http://schemas.microsoft.com/office/drawing/2014/main" id="{65B1C4DE-2D6D-4C45-9A71-E25E941061E8}"/>
                  </a:ext>
                </a:extLst>
              </p:cNvPr>
              <p:cNvSpPr txBox="1">
                <a:spLocks noRot="1" noChangeAspect="1" noMove="1" noResize="1" noEditPoints="1" noAdjustHandles="1" noChangeArrowheads="1" noChangeShapeType="1" noTextEdit="1"/>
              </p:cNvSpPr>
              <p:nvPr/>
            </p:nvSpPr>
            <p:spPr>
              <a:xfrm>
                <a:off x="6096000" y="3044715"/>
                <a:ext cx="1327992" cy="276999"/>
              </a:xfrm>
              <a:prstGeom prst="rect">
                <a:avLst/>
              </a:prstGeom>
              <a:blipFill>
                <a:blip r:embed="rId3"/>
                <a:stretch>
                  <a:fillRect l="-3211" r="-5505" b="-3695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B23C94E-243B-4959-9292-86A14AB43EEB}"/>
                  </a:ext>
                </a:extLst>
              </p:cNvPr>
              <p:cNvSpPr txBox="1"/>
              <p:nvPr/>
            </p:nvSpPr>
            <p:spPr>
              <a:xfrm>
                <a:off x="6096000" y="3558157"/>
                <a:ext cx="2552045" cy="6719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𝐽</m:t>
                      </m:r>
                      <m:d>
                        <m:dPr>
                          <m:ctrlPr>
                            <a:rPr lang="en-GB" b="0" i="1" smtClean="0">
                              <a:latin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𝜀</m:t>
                          </m:r>
                        </m:e>
                      </m:d>
                      <m:r>
                        <a:rPr lang="en-GB" b="0" i="1" smtClean="0">
                          <a:latin typeface="Cambria Math" panose="02040503050406030204" pitchFamily="18" charset="0"/>
                        </a:rPr>
                        <m:t>=</m:t>
                      </m:r>
                      <m:nary>
                        <m:naryPr>
                          <m:chr m:val="∑"/>
                          <m:supHide m:val="on"/>
                          <m:ctrlPr>
                            <a:rPr lang="en-GB" b="0" i="1" smtClean="0">
                              <a:latin typeface="Cambria Math" panose="02040503050406030204" pitchFamily="18" charset="0"/>
                            </a:rPr>
                          </m:ctrlPr>
                        </m:naryPr>
                        <m:sub>
                          <m:r>
                            <m:rPr>
                              <m:brk m:alnAt="7"/>
                            </m:rPr>
                            <a:rPr lang="en-GB" b="1" i="1" smtClean="0">
                              <a:latin typeface="Cambria Math" panose="02040503050406030204" pitchFamily="18" charset="0"/>
                            </a:rPr>
                            <m:t>𝒌</m:t>
                          </m:r>
                        </m:sub>
                        <m:sup/>
                        <m:e>
                          <m:sSup>
                            <m:sSupPr>
                              <m:ctrlPr>
                                <a:rPr lang="en-GB" b="0" i="1" smtClean="0">
                                  <a:latin typeface="Cambria Math" panose="02040503050406030204" pitchFamily="18" charset="0"/>
                                </a:rPr>
                              </m:ctrlPr>
                            </m:sSupPr>
                            <m:e>
                              <m:d>
                                <m:dPr>
                                  <m:begChr m:val="|"/>
                                  <m:endChr m:val="|"/>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𝑔</m:t>
                                      </m:r>
                                    </m:e>
                                    <m:sub>
                                      <m:r>
                                        <a:rPr lang="en-GB" b="1" i="1" smtClean="0">
                                          <a:latin typeface="Cambria Math" panose="02040503050406030204" pitchFamily="18" charset="0"/>
                                        </a:rPr>
                                        <m:t>𝒌</m:t>
                                      </m:r>
                                    </m:sub>
                                  </m:sSub>
                                </m:e>
                              </m:d>
                            </m:e>
                            <m:sup>
                              <m:r>
                                <a:rPr lang="en-GB" b="0" i="1" smtClean="0">
                                  <a:latin typeface="Cambria Math" panose="02040503050406030204" pitchFamily="18" charset="0"/>
                                </a:rPr>
                                <m:t>2</m:t>
                              </m:r>
                            </m:sup>
                          </m:sSup>
                          <m:r>
                            <a:rPr lang="en-GB" b="0" i="1" smtClean="0">
                              <a:latin typeface="Cambria Math" panose="02040503050406030204" pitchFamily="18" charset="0"/>
                              <a:ea typeface="Cambria Math" panose="02040503050406030204" pitchFamily="18" charset="0"/>
                            </a:rPr>
                            <m:t>𝛿</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𝜀</m:t>
                          </m:r>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𝜀</m:t>
                              </m:r>
                            </m:e>
                            <m:sub>
                              <m:r>
                                <a:rPr lang="en-GB" b="1" i="1" smtClean="0">
                                  <a:latin typeface="Cambria Math" panose="02040503050406030204" pitchFamily="18" charset="0"/>
                                  <a:ea typeface="Cambria Math" panose="02040503050406030204" pitchFamily="18" charset="0"/>
                                </a:rPr>
                                <m:t>𝒌</m:t>
                              </m:r>
                            </m:sub>
                          </m:sSub>
                          <m:r>
                            <a:rPr lang="en-GB" b="0" i="1" smtClean="0">
                              <a:latin typeface="Cambria Math" panose="02040503050406030204" pitchFamily="18" charset="0"/>
                              <a:ea typeface="Cambria Math" panose="02040503050406030204" pitchFamily="18" charset="0"/>
                            </a:rPr>
                            <m:t>)</m:t>
                          </m:r>
                        </m:e>
                      </m:nary>
                    </m:oMath>
                  </m:oMathPara>
                </a14:m>
                <a:endParaRPr lang="en-GB"/>
              </a:p>
            </p:txBody>
          </p:sp>
        </mc:Choice>
        <mc:Fallback xmlns="">
          <p:sp>
            <p:nvSpPr>
              <p:cNvPr id="6" name="TextBox 5">
                <a:extLst>
                  <a:ext uri="{FF2B5EF4-FFF2-40B4-BE49-F238E27FC236}">
                    <a16:creationId xmlns:a16="http://schemas.microsoft.com/office/drawing/2014/main" id="{DB23C94E-243B-4959-9292-86A14AB43EEB}"/>
                  </a:ext>
                </a:extLst>
              </p:cNvPr>
              <p:cNvSpPr txBox="1">
                <a:spLocks noRot="1" noChangeAspect="1" noMove="1" noResize="1" noEditPoints="1" noAdjustHandles="1" noChangeArrowheads="1" noChangeShapeType="1" noTextEdit="1"/>
              </p:cNvSpPr>
              <p:nvPr/>
            </p:nvSpPr>
            <p:spPr>
              <a:xfrm>
                <a:off x="6096000" y="3558157"/>
                <a:ext cx="2552045" cy="671979"/>
              </a:xfrm>
              <a:prstGeom prst="rect">
                <a:avLst/>
              </a:prstGeom>
              <a:blipFill>
                <a:blip r:embed="rId4"/>
                <a:stretch>
                  <a:fillRect/>
                </a:stretch>
              </a:blipFill>
            </p:spPr>
            <p:txBody>
              <a:bodyPr/>
              <a:lstStyle/>
              <a:p>
                <a:r>
                  <a:rPr lang="en-GB">
                    <a:noFill/>
                  </a:rPr>
                  <a:t> </a:t>
                </a:r>
              </a:p>
            </p:txBody>
          </p:sp>
        </mc:Fallback>
      </mc:AlternateContent>
      <p:sp>
        <p:nvSpPr>
          <p:cNvPr id="7" name="TextBox 6">
            <a:extLst>
              <a:ext uri="{FF2B5EF4-FFF2-40B4-BE49-F238E27FC236}">
                <a16:creationId xmlns:a16="http://schemas.microsoft.com/office/drawing/2014/main" id="{1B743355-81CA-4D12-896F-33EE0BBDFB47}"/>
              </a:ext>
            </a:extLst>
          </p:cNvPr>
          <p:cNvSpPr txBox="1"/>
          <p:nvPr/>
        </p:nvSpPr>
        <p:spPr>
          <a:xfrm>
            <a:off x="1695634" y="2272628"/>
            <a:ext cx="3994951" cy="369332"/>
          </a:xfrm>
          <a:prstGeom prst="rect">
            <a:avLst/>
          </a:prstGeom>
          <a:noFill/>
        </p:spPr>
        <p:txBody>
          <a:bodyPr wrap="square" rtlCol="0">
            <a:spAutoFit/>
          </a:bodyPr>
          <a:lstStyle/>
          <a:p>
            <a:r>
              <a:rPr lang="en-GB"/>
              <a:t>Bose-Einstein occupation number:</a:t>
            </a:r>
          </a:p>
        </p:txBody>
      </p:sp>
      <p:sp>
        <p:nvSpPr>
          <p:cNvPr id="8" name="TextBox 7">
            <a:extLst>
              <a:ext uri="{FF2B5EF4-FFF2-40B4-BE49-F238E27FC236}">
                <a16:creationId xmlns:a16="http://schemas.microsoft.com/office/drawing/2014/main" id="{5CB48792-8493-4F88-8B29-9F777124B8A4}"/>
              </a:ext>
            </a:extLst>
          </p:cNvPr>
          <p:cNvSpPr txBox="1"/>
          <p:nvPr/>
        </p:nvSpPr>
        <p:spPr>
          <a:xfrm>
            <a:off x="1695634" y="3059668"/>
            <a:ext cx="3994951" cy="369332"/>
          </a:xfrm>
          <a:prstGeom prst="rect">
            <a:avLst/>
          </a:prstGeom>
          <a:noFill/>
        </p:spPr>
        <p:txBody>
          <a:bodyPr wrap="square" rtlCol="0">
            <a:spAutoFit/>
          </a:bodyPr>
          <a:lstStyle/>
          <a:p>
            <a:r>
              <a:rPr lang="en-GB"/>
              <a:t>Rates:</a:t>
            </a:r>
          </a:p>
        </p:txBody>
      </p:sp>
      <p:sp>
        <p:nvSpPr>
          <p:cNvPr id="9" name="TextBox 8">
            <a:extLst>
              <a:ext uri="{FF2B5EF4-FFF2-40B4-BE49-F238E27FC236}">
                <a16:creationId xmlns:a16="http://schemas.microsoft.com/office/drawing/2014/main" id="{8F947505-8496-4BC0-9DAB-A9D17DAFC0BC}"/>
              </a:ext>
            </a:extLst>
          </p:cNvPr>
          <p:cNvSpPr txBox="1"/>
          <p:nvPr/>
        </p:nvSpPr>
        <p:spPr>
          <a:xfrm>
            <a:off x="1695634" y="3707506"/>
            <a:ext cx="3994951" cy="369332"/>
          </a:xfrm>
          <a:prstGeom prst="rect">
            <a:avLst/>
          </a:prstGeom>
          <a:noFill/>
        </p:spPr>
        <p:txBody>
          <a:bodyPr wrap="square" rtlCol="0">
            <a:spAutoFit/>
          </a:bodyPr>
          <a:lstStyle/>
          <a:p>
            <a:r>
              <a:rPr lang="en-GB"/>
              <a:t>Spectral density:</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39619E9-F9D1-46BC-9A73-83C3724D705A}"/>
                  </a:ext>
                </a:extLst>
              </p:cNvPr>
              <p:cNvSpPr txBox="1"/>
              <p:nvPr/>
            </p:nvSpPr>
            <p:spPr>
              <a:xfrm>
                <a:off x="3089427" y="4946344"/>
                <a:ext cx="4639475" cy="2995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     </m:t>
                      </m:r>
                      <m:sSub>
                        <m:sSubPr>
                          <m:ctrlPr>
                            <a:rPr lang="en-GB" i="1" smtClean="0">
                              <a:latin typeface="Cambria Math" panose="02040503050406030204" pitchFamily="18" charset="0"/>
                              <a:ea typeface="Cambria Math" panose="02040503050406030204" pitchFamily="18" charset="0"/>
                            </a:rPr>
                          </m:ctrlPr>
                        </m:sSubPr>
                        <m:e>
                          <m:acc>
                            <m:accPr>
                              <m:chr m:val="̇"/>
                              <m:ctrlPr>
                                <a:rPr lang="en-GB" i="1" smtClean="0">
                                  <a:latin typeface="Cambria Math" panose="02040503050406030204" pitchFamily="18" charset="0"/>
                                  <a:ea typeface="Cambria Math" panose="02040503050406030204" pitchFamily="18" charset="0"/>
                                </a:rPr>
                              </m:ctrlPr>
                            </m:accPr>
                            <m:e>
                              <m:r>
                                <a:rPr lang="en-GB" i="1" smtClean="0">
                                  <a:latin typeface="Cambria Math" panose="02040503050406030204" pitchFamily="18" charset="0"/>
                                  <a:ea typeface="Cambria Math" panose="02040503050406030204" pitchFamily="18" charset="0"/>
                                </a:rPr>
                                <m:t>𝜌</m:t>
                              </m:r>
                            </m:e>
                          </m:acc>
                        </m:e>
                        <m:sub>
                          <m:r>
                            <a:rPr lang="en-GB" b="0" i="1" smtClean="0">
                              <a:latin typeface="Cambria Math" panose="02040503050406030204" pitchFamily="18" charset="0"/>
                              <a:ea typeface="Cambria Math" panose="02040503050406030204" pitchFamily="18" charset="0"/>
                            </a:rPr>
                            <m:t>𝑒𝑒</m:t>
                          </m:r>
                        </m:sub>
                      </m:sSub>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𝑡</m:t>
                          </m:r>
                        </m:e>
                      </m:d>
                      <m:r>
                        <a:rPr lang="en-GB" b="0" i="1" smtClean="0">
                          <a:latin typeface="Cambria Math" panose="02040503050406030204" pitchFamily="18" charset="0"/>
                          <a:ea typeface="Cambria Math" panose="02040503050406030204" pitchFamily="18" charset="0"/>
                        </a:rPr>
                        <m:t>=−2</m:t>
                      </m:r>
                      <m:r>
                        <m:rPr>
                          <m:sty m:val="p"/>
                        </m:rPr>
                        <a:rPr lang="el-GR" b="0" i="1" smtClean="0">
                          <a:latin typeface="Cambria Math" panose="02040503050406030204" pitchFamily="18" charset="0"/>
                          <a:ea typeface="Cambria Math" panose="02040503050406030204" pitchFamily="18" charset="0"/>
                        </a:rPr>
                        <m:t>Γ</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𝑁</m:t>
                          </m:r>
                          <m:r>
                            <a:rPr lang="en-GB" b="0" i="1" smtClean="0">
                              <a:latin typeface="Cambria Math" panose="02040503050406030204" pitchFamily="18" charset="0"/>
                              <a:ea typeface="Cambria Math" panose="02040503050406030204" pitchFamily="18" charset="0"/>
                            </a:rPr>
                            <m:t>+1</m:t>
                          </m:r>
                        </m:e>
                      </m:d>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𝜌</m:t>
                          </m:r>
                        </m:e>
                        <m:sub>
                          <m:r>
                            <a:rPr lang="en-GB" b="0" i="1" smtClean="0">
                              <a:latin typeface="Cambria Math" panose="02040503050406030204" pitchFamily="18" charset="0"/>
                              <a:ea typeface="Cambria Math" panose="02040503050406030204" pitchFamily="18" charset="0"/>
                            </a:rPr>
                            <m:t>𝑒𝑒</m:t>
                          </m:r>
                        </m:sub>
                      </m:sSub>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𝑡</m:t>
                          </m:r>
                        </m:e>
                      </m:d>
                      <m:r>
                        <a:rPr lang="en-GB" b="0" i="1" smtClean="0">
                          <a:latin typeface="Cambria Math" panose="02040503050406030204" pitchFamily="18" charset="0"/>
                          <a:ea typeface="Cambria Math" panose="02040503050406030204" pitchFamily="18" charset="0"/>
                        </a:rPr>
                        <m:t>+2</m:t>
                      </m:r>
                      <m:r>
                        <m:rPr>
                          <m:sty m:val="p"/>
                        </m:rPr>
                        <a:rPr lang="el-GR" b="0" i="1" smtClean="0">
                          <a:latin typeface="Cambria Math" panose="02040503050406030204" pitchFamily="18" charset="0"/>
                          <a:ea typeface="Cambria Math" panose="02040503050406030204" pitchFamily="18" charset="0"/>
                        </a:rPr>
                        <m:t>Γ</m:t>
                      </m:r>
                      <m:r>
                        <a:rPr lang="en-GB" b="0" i="1" smtClean="0">
                          <a:latin typeface="Cambria Math" panose="02040503050406030204" pitchFamily="18" charset="0"/>
                          <a:ea typeface="Cambria Math" panose="02040503050406030204" pitchFamily="18" charset="0"/>
                        </a:rPr>
                        <m:t>𝑁</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𝜌</m:t>
                          </m:r>
                        </m:e>
                        <m:sub>
                          <m:r>
                            <a:rPr lang="en-GB" b="0" i="1" smtClean="0">
                              <a:latin typeface="Cambria Math" panose="02040503050406030204" pitchFamily="18" charset="0"/>
                              <a:ea typeface="Cambria Math" panose="02040503050406030204" pitchFamily="18" charset="0"/>
                            </a:rPr>
                            <m:t>𝑔𝑔</m:t>
                          </m:r>
                        </m:sub>
                      </m:sSub>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oMath>
                  </m:oMathPara>
                </a14:m>
                <a:endParaRPr lang="en-GB"/>
              </a:p>
            </p:txBody>
          </p:sp>
        </mc:Choice>
        <mc:Fallback xmlns="">
          <p:sp>
            <p:nvSpPr>
              <p:cNvPr id="10" name="TextBox 9">
                <a:extLst>
                  <a:ext uri="{FF2B5EF4-FFF2-40B4-BE49-F238E27FC236}">
                    <a16:creationId xmlns:a16="http://schemas.microsoft.com/office/drawing/2014/main" id="{639619E9-F9D1-46BC-9A73-83C3724D705A}"/>
                  </a:ext>
                </a:extLst>
              </p:cNvPr>
              <p:cNvSpPr txBox="1">
                <a:spLocks noRot="1" noChangeAspect="1" noMove="1" noResize="1" noEditPoints="1" noAdjustHandles="1" noChangeArrowheads="1" noChangeShapeType="1" noTextEdit="1"/>
              </p:cNvSpPr>
              <p:nvPr/>
            </p:nvSpPr>
            <p:spPr>
              <a:xfrm>
                <a:off x="3089427" y="4946344"/>
                <a:ext cx="4639475" cy="299569"/>
              </a:xfrm>
              <a:prstGeom prst="rect">
                <a:avLst/>
              </a:prstGeom>
              <a:blipFill>
                <a:blip r:embed="rId5"/>
                <a:stretch>
                  <a:fillRect l="-263" r="-1314" b="-24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947C1C9-9B7A-4388-953E-A848E03AAC53}"/>
                  </a:ext>
                </a:extLst>
              </p:cNvPr>
              <p:cNvSpPr txBox="1"/>
              <p:nvPr/>
            </p:nvSpPr>
            <p:spPr>
              <a:xfrm>
                <a:off x="3629542" y="5404633"/>
                <a:ext cx="3559244" cy="2995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ea typeface="Cambria Math" panose="02040503050406030204" pitchFamily="18" charset="0"/>
                            </a:rPr>
                          </m:ctrlPr>
                        </m:sSubPr>
                        <m:e>
                          <m:acc>
                            <m:accPr>
                              <m:chr m:val="̇"/>
                              <m:ctrlPr>
                                <a:rPr lang="en-GB" i="1">
                                  <a:latin typeface="Cambria Math" panose="02040503050406030204" pitchFamily="18" charset="0"/>
                                  <a:ea typeface="Cambria Math" panose="02040503050406030204" pitchFamily="18" charset="0"/>
                                </a:rPr>
                              </m:ctrlPr>
                            </m:accPr>
                            <m:e>
                              <m:r>
                                <a:rPr lang="en-GB" i="1">
                                  <a:latin typeface="Cambria Math" panose="02040503050406030204" pitchFamily="18" charset="0"/>
                                  <a:ea typeface="Cambria Math" panose="02040503050406030204" pitchFamily="18" charset="0"/>
                                </a:rPr>
                                <m:t>𝜌</m:t>
                              </m:r>
                            </m:e>
                          </m:acc>
                        </m:e>
                        <m:sub>
                          <m:r>
                            <a:rPr lang="en-GB" b="0" i="1" smtClean="0">
                              <a:latin typeface="Cambria Math" panose="02040503050406030204" pitchFamily="18" charset="0"/>
                              <a:ea typeface="Cambria Math" panose="02040503050406030204" pitchFamily="18" charset="0"/>
                            </a:rPr>
                            <m:t>𝑔𝑔</m:t>
                          </m:r>
                        </m:sub>
                      </m:sSub>
                      <m:d>
                        <m:dPr>
                          <m:ctrlPr>
                            <a:rPr lang="en-GB" i="1">
                              <a:latin typeface="Cambria Math" panose="02040503050406030204" pitchFamily="18" charset="0"/>
                              <a:ea typeface="Cambria Math" panose="02040503050406030204" pitchFamily="18" charset="0"/>
                            </a:rPr>
                          </m:ctrlPr>
                        </m:dPr>
                        <m:e>
                          <m:r>
                            <a:rPr lang="en-GB" i="1">
                              <a:latin typeface="Cambria Math" panose="02040503050406030204" pitchFamily="18" charset="0"/>
                              <a:ea typeface="Cambria Math" panose="02040503050406030204" pitchFamily="18" charset="0"/>
                            </a:rPr>
                            <m:t>𝑡</m:t>
                          </m:r>
                        </m:e>
                      </m:d>
                      <m:r>
                        <a:rPr lang="en-GB" i="1">
                          <a:latin typeface="Cambria Math" panose="02040503050406030204" pitchFamily="18" charset="0"/>
                          <a:ea typeface="Cambria Math" panose="02040503050406030204" pitchFamily="18" charset="0"/>
                        </a:rPr>
                        <m:t>=−2</m:t>
                      </m:r>
                      <m:r>
                        <m:rPr>
                          <m:sty m:val="p"/>
                        </m:rPr>
                        <a:rPr lang="el-GR" i="1">
                          <a:latin typeface="Cambria Math" panose="02040503050406030204" pitchFamily="18" charset="0"/>
                          <a:ea typeface="Cambria Math" panose="02040503050406030204" pitchFamily="18" charset="0"/>
                        </a:rPr>
                        <m:t>Γ</m:t>
                      </m:r>
                      <m:r>
                        <a:rPr lang="en-GB" b="0" i="1" smtClean="0">
                          <a:latin typeface="Cambria Math" panose="02040503050406030204" pitchFamily="18" charset="0"/>
                          <a:ea typeface="Cambria Math" panose="02040503050406030204" pitchFamily="18" charset="0"/>
                        </a:rPr>
                        <m:t>𝑁</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𝜌</m:t>
                          </m:r>
                        </m:e>
                        <m:sub>
                          <m:r>
                            <a:rPr lang="en-GB" i="1">
                              <a:latin typeface="Cambria Math" panose="02040503050406030204" pitchFamily="18" charset="0"/>
                              <a:ea typeface="Cambria Math" panose="02040503050406030204" pitchFamily="18" charset="0"/>
                            </a:rPr>
                            <m:t>𝑒𝑒</m:t>
                          </m:r>
                        </m:sub>
                      </m:sSub>
                      <m:d>
                        <m:dPr>
                          <m:ctrlPr>
                            <a:rPr lang="en-GB" i="1">
                              <a:latin typeface="Cambria Math" panose="02040503050406030204" pitchFamily="18" charset="0"/>
                              <a:ea typeface="Cambria Math" panose="02040503050406030204" pitchFamily="18" charset="0"/>
                            </a:rPr>
                          </m:ctrlPr>
                        </m:dPr>
                        <m:e>
                          <m:r>
                            <a:rPr lang="en-GB" i="1">
                              <a:latin typeface="Cambria Math" panose="02040503050406030204" pitchFamily="18" charset="0"/>
                              <a:ea typeface="Cambria Math" panose="02040503050406030204" pitchFamily="18" charset="0"/>
                            </a:rPr>
                            <m:t>𝑡</m:t>
                          </m:r>
                        </m:e>
                      </m:d>
                      <m:r>
                        <a:rPr lang="en-GB" i="1">
                          <a:latin typeface="Cambria Math" panose="02040503050406030204" pitchFamily="18" charset="0"/>
                          <a:ea typeface="Cambria Math" panose="02040503050406030204" pitchFamily="18" charset="0"/>
                        </a:rPr>
                        <m:t>+2</m:t>
                      </m:r>
                      <m:r>
                        <m:rPr>
                          <m:sty m:val="p"/>
                        </m:rPr>
                        <a:rPr lang="el-GR" i="1">
                          <a:latin typeface="Cambria Math" panose="02040503050406030204" pitchFamily="18" charset="0"/>
                          <a:ea typeface="Cambria Math" panose="02040503050406030204" pitchFamily="18" charset="0"/>
                        </a:rPr>
                        <m:t>Γ</m:t>
                      </m:r>
                      <m:r>
                        <a:rPr lang="en-GB" i="1">
                          <a:latin typeface="Cambria Math" panose="02040503050406030204" pitchFamily="18" charset="0"/>
                          <a:ea typeface="Cambria Math" panose="02040503050406030204" pitchFamily="18" charset="0"/>
                        </a:rPr>
                        <m:t>𝑁</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𝜌</m:t>
                          </m:r>
                        </m:e>
                        <m:sub>
                          <m:r>
                            <a:rPr lang="en-GB" i="1">
                              <a:latin typeface="Cambria Math" panose="02040503050406030204" pitchFamily="18" charset="0"/>
                              <a:ea typeface="Cambria Math" panose="02040503050406030204" pitchFamily="18" charset="0"/>
                            </a:rPr>
                            <m:t>𝑔𝑔</m:t>
                          </m:r>
                        </m:sub>
                      </m:sSub>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𝑡</m:t>
                      </m:r>
                      <m:r>
                        <a:rPr lang="en-GB" i="1">
                          <a:latin typeface="Cambria Math" panose="02040503050406030204" pitchFamily="18" charset="0"/>
                          <a:ea typeface="Cambria Math" panose="02040503050406030204" pitchFamily="18" charset="0"/>
                        </a:rPr>
                        <m:t>)</m:t>
                      </m:r>
                    </m:oMath>
                  </m:oMathPara>
                </a14:m>
                <a:endParaRPr lang="en-GB"/>
              </a:p>
            </p:txBody>
          </p:sp>
        </mc:Choice>
        <mc:Fallback xmlns="">
          <p:sp>
            <p:nvSpPr>
              <p:cNvPr id="11" name="TextBox 10">
                <a:extLst>
                  <a:ext uri="{FF2B5EF4-FFF2-40B4-BE49-F238E27FC236}">
                    <a16:creationId xmlns:a16="http://schemas.microsoft.com/office/drawing/2014/main" id="{7947C1C9-9B7A-4388-953E-A848E03AAC53}"/>
                  </a:ext>
                </a:extLst>
              </p:cNvPr>
              <p:cNvSpPr txBox="1">
                <a:spLocks noRot="1" noChangeAspect="1" noMove="1" noResize="1" noEditPoints="1" noAdjustHandles="1" noChangeArrowheads="1" noChangeShapeType="1" noTextEdit="1"/>
              </p:cNvSpPr>
              <p:nvPr/>
            </p:nvSpPr>
            <p:spPr>
              <a:xfrm>
                <a:off x="3629542" y="5404633"/>
                <a:ext cx="3559244" cy="299569"/>
              </a:xfrm>
              <a:prstGeom prst="rect">
                <a:avLst/>
              </a:prstGeom>
              <a:blipFill>
                <a:blip r:embed="rId6"/>
                <a:stretch>
                  <a:fillRect l="-1027" t="-2041" r="-1712" b="-26531"/>
                </a:stretch>
              </a:blipFill>
            </p:spPr>
            <p:txBody>
              <a:bodyPr/>
              <a:lstStyle/>
              <a:p>
                <a:r>
                  <a:rPr lang="en-GB">
                    <a:noFill/>
                  </a:rPr>
                  <a:t> </a:t>
                </a:r>
              </a:p>
            </p:txBody>
          </p:sp>
        </mc:Fallback>
      </mc:AlternateContent>
      <p:sp>
        <p:nvSpPr>
          <p:cNvPr id="12" name="Rectangle 11">
            <a:extLst>
              <a:ext uri="{FF2B5EF4-FFF2-40B4-BE49-F238E27FC236}">
                <a16:creationId xmlns:a16="http://schemas.microsoft.com/office/drawing/2014/main" id="{2CDF57FC-0714-4973-A894-E1BFDB8C87AE}"/>
              </a:ext>
            </a:extLst>
          </p:cNvPr>
          <p:cNvSpPr/>
          <p:nvPr/>
        </p:nvSpPr>
        <p:spPr>
          <a:xfrm>
            <a:off x="3506678" y="4809210"/>
            <a:ext cx="4367813" cy="1207363"/>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BB0A9B53-A11C-4096-9FCD-AC13F493EB73}"/>
              </a:ext>
            </a:extLst>
          </p:cNvPr>
          <p:cNvSpPr txBox="1"/>
          <p:nvPr/>
        </p:nvSpPr>
        <p:spPr>
          <a:xfrm>
            <a:off x="4245041" y="4437472"/>
            <a:ext cx="2885243" cy="369332"/>
          </a:xfrm>
          <a:prstGeom prst="rect">
            <a:avLst/>
          </a:prstGeom>
          <a:noFill/>
        </p:spPr>
        <p:txBody>
          <a:bodyPr wrap="square" rtlCol="0">
            <a:spAutoFit/>
          </a:bodyPr>
          <a:lstStyle/>
          <a:p>
            <a:r>
              <a:rPr lang="en-GB" b="1"/>
              <a:t>Einstein rate equations</a:t>
            </a:r>
          </a:p>
        </p:txBody>
      </p:sp>
      <p:sp>
        <p:nvSpPr>
          <p:cNvPr id="14" name="Slide Number Placeholder 13">
            <a:extLst>
              <a:ext uri="{FF2B5EF4-FFF2-40B4-BE49-F238E27FC236}">
                <a16:creationId xmlns:a16="http://schemas.microsoft.com/office/drawing/2014/main" id="{678BA685-3A46-42A3-8C5E-152B35F0EEFF}"/>
              </a:ext>
            </a:extLst>
          </p:cNvPr>
          <p:cNvSpPr>
            <a:spLocks noGrp="1"/>
          </p:cNvSpPr>
          <p:nvPr>
            <p:ph type="sldNum" sz="quarter" idx="12"/>
          </p:nvPr>
        </p:nvSpPr>
        <p:spPr/>
        <p:txBody>
          <a:bodyPr/>
          <a:lstStyle/>
          <a:p>
            <a:fld id="{34B7E4EF-A1BD-40F4-AB7B-04F084DD991D}" type="slidenum">
              <a:rPr lang="en-US" sz="1600" smtClean="0"/>
              <a:t>10</a:t>
            </a:fld>
            <a:endParaRPr lang="en-US" sz="1600"/>
          </a:p>
        </p:txBody>
      </p:sp>
    </p:spTree>
    <p:extLst>
      <p:ext uri="{BB962C8B-B14F-4D97-AF65-F5344CB8AC3E}">
        <p14:creationId xmlns:p14="http://schemas.microsoft.com/office/powerpoint/2010/main" val="2731124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BA89-C563-4314-9D48-B8951A655A0D}"/>
              </a:ext>
            </a:extLst>
          </p:cNvPr>
          <p:cNvSpPr>
            <a:spLocks noGrp="1"/>
          </p:cNvSpPr>
          <p:nvPr>
            <p:ph type="title"/>
          </p:nvPr>
        </p:nvSpPr>
        <p:spPr/>
        <p:txBody>
          <a:bodyPr/>
          <a:lstStyle/>
          <a:p>
            <a:pPr algn="ctr"/>
            <a:r>
              <a:rPr lang="en-GB"/>
              <a:t>Illustrative example: </a:t>
            </a:r>
            <a:br>
              <a:rPr lang="en-GB"/>
            </a:br>
            <a:r>
              <a:rPr lang="en-GB"/>
              <a:t>Spin-boson model without tunnelling</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49C7992-126F-42D7-80E0-400B1F8E960C}"/>
                  </a:ext>
                </a:extLst>
              </p:cNvPr>
              <p:cNvSpPr txBox="1"/>
              <p:nvPr/>
            </p:nvSpPr>
            <p:spPr>
              <a:xfrm>
                <a:off x="5856303" y="2375680"/>
                <a:ext cx="2526204" cy="4725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𝐻</m:t>
                          </m:r>
                        </m:e>
                        <m:sub>
                          <m:r>
                            <a:rPr lang="en-GB" b="0" i="1" smtClean="0">
                              <a:latin typeface="Cambria Math" panose="02040503050406030204" pitchFamily="18" charset="0"/>
                            </a:rPr>
                            <m:t>𝑆</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𝜀</m:t>
                          </m:r>
                        </m:num>
                        <m:den>
                          <m:r>
                            <a:rPr lang="en-GB" b="0" i="1" smtClean="0">
                              <a:latin typeface="Cambria Math" panose="02040503050406030204" pitchFamily="18" charset="0"/>
                            </a:rPr>
                            <m:t>2</m:t>
                          </m:r>
                        </m:den>
                      </m:f>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rPr>
                            <m:t>𝑧</m:t>
                          </m:r>
                        </m:sub>
                      </m:sSub>
                      <m:r>
                        <a:rPr lang="en-GB" b="0" i="1" smtClean="0">
                          <a:latin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Ω</m:t>
                      </m:r>
                      <m:r>
                        <m:rPr>
                          <m:sty m:val="p"/>
                        </m:rPr>
                        <a:rPr lang="en-GB" b="0" i="0" smtClean="0">
                          <a:latin typeface="Cambria Math" panose="02040503050406030204" pitchFamily="18" charset="0"/>
                          <a:ea typeface="Cambria Math" panose="02040503050406030204" pitchFamily="18" charset="0"/>
                        </a:rPr>
                        <m:t>cos</m:t>
                      </m:r>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𝜔</m:t>
                          </m:r>
                        </m:e>
                        <m:sub>
                          <m:r>
                            <a:rPr lang="en-GB" b="0" i="1" smtClean="0">
                              <a:latin typeface="Cambria Math" panose="02040503050406030204" pitchFamily="18" charset="0"/>
                              <a:ea typeface="Cambria Math" panose="02040503050406030204" pitchFamily="18" charset="0"/>
                            </a:rPr>
                            <m:t>𝑙</m:t>
                          </m:r>
                        </m:sub>
                      </m:sSub>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𝑥</m:t>
                          </m:r>
                        </m:sub>
                      </m:sSub>
                    </m:oMath>
                  </m:oMathPara>
                </a14:m>
                <a:endParaRPr lang="en-GB"/>
              </a:p>
            </p:txBody>
          </p:sp>
        </mc:Choice>
        <mc:Fallback xmlns="">
          <p:sp>
            <p:nvSpPr>
              <p:cNvPr id="3" name="TextBox 2">
                <a:extLst>
                  <a:ext uri="{FF2B5EF4-FFF2-40B4-BE49-F238E27FC236}">
                    <a16:creationId xmlns:a16="http://schemas.microsoft.com/office/drawing/2014/main" id="{F49C7992-126F-42D7-80E0-400B1F8E960C}"/>
                  </a:ext>
                </a:extLst>
              </p:cNvPr>
              <p:cNvSpPr txBox="1">
                <a:spLocks noRot="1" noChangeAspect="1" noMove="1" noResize="1" noEditPoints="1" noAdjustHandles="1" noChangeArrowheads="1" noChangeShapeType="1" noTextEdit="1"/>
              </p:cNvSpPr>
              <p:nvPr/>
            </p:nvSpPr>
            <p:spPr>
              <a:xfrm>
                <a:off x="5856303" y="2375680"/>
                <a:ext cx="2526204" cy="472565"/>
              </a:xfrm>
              <a:prstGeom prst="rect">
                <a:avLst/>
              </a:prstGeom>
              <a:blipFill>
                <a:blip r:embed="rId2"/>
                <a:stretch>
                  <a:fillRect/>
                </a:stretch>
              </a:blipFill>
            </p:spPr>
            <p:txBody>
              <a:bodyPr/>
              <a:lstStyle/>
              <a:p>
                <a:r>
                  <a:rPr lang="en-GB">
                    <a:noFill/>
                  </a:rPr>
                  <a:t> </a:t>
                </a:r>
              </a:p>
            </p:txBody>
          </p:sp>
        </mc:Fallback>
      </mc:AlternateContent>
      <p:sp>
        <p:nvSpPr>
          <p:cNvPr id="4" name="TextBox 3">
            <a:extLst>
              <a:ext uri="{FF2B5EF4-FFF2-40B4-BE49-F238E27FC236}">
                <a16:creationId xmlns:a16="http://schemas.microsoft.com/office/drawing/2014/main" id="{A3832327-060A-4ACB-83E3-4AB76FAC904E}"/>
              </a:ext>
            </a:extLst>
          </p:cNvPr>
          <p:cNvSpPr txBox="1"/>
          <p:nvPr/>
        </p:nvSpPr>
        <p:spPr>
          <a:xfrm>
            <a:off x="3856325" y="2432479"/>
            <a:ext cx="2956264" cy="369332"/>
          </a:xfrm>
          <a:prstGeom prst="rect">
            <a:avLst/>
          </a:prstGeom>
          <a:noFill/>
        </p:spPr>
        <p:txBody>
          <a:bodyPr wrap="square" rtlCol="0">
            <a:spAutoFit/>
          </a:bodyPr>
          <a:lstStyle/>
          <a:p>
            <a:r>
              <a:rPr lang="en-GB" b="1"/>
              <a:t>Driving term</a:t>
            </a:r>
            <a:r>
              <a:rPr lang="en-GB"/>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41BF2CE-E6D7-4AF0-B58D-287508457B38}"/>
                  </a:ext>
                </a:extLst>
              </p:cNvPr>
              <p:cNvSpPr txBox="1"/>
              <p:nvPr/>
            </p:nvSpPr>
            <p:spPr>
              <a:xfrm>
                <a:off x="3658817" y="3484675"/>
                <a:ext cx="7147598" cy="10956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     </m:t>
                      </m:r>
                      <m:f>
                        <m:fPr>
                          <m:ctrlPr>
                            <a:rPr lang="en-GB"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m:t>
                          </m:r>
                          <m:sSubSup>
                            <m:sSubSupPr>
                              <m:ctrlPr>
                                <a:rPr lang="en-GB" b="0" i="1" smtClean="0">
                                  <a:latin typeface="Cambria Math" panose="02040503050406030204" pitchFamily="18" charset="0"/>
                                  <a:ea typeface="Cambria Math" panose="02040503050406030204" pitchFamily="18" charset="0"/>
                                </a:rPr>
                              </m:ctrlPr>
                            </m:sSubSupPr>
                            <m:e>
                              <m:r>
                                <a:rPr lang="en-GB" b="0" i="1" smtClean="0">
                                  <a:latin typeface="Cambria Math" panose="02040503050406030204" pitchFamily="18" charset="0"/>
                                  <a:ea typeface="Cambria Math" panose="02040503050406030204" pitchFamily="18" charset="0"/>
                                </a:rPr>
                                <m:t>𝜌</m:t>
                              </m:r>
                            </m:e>
                            <m:sub>
                              <m:r>
                                <a:rPr lang="en-GB" b="0" i="1" smtClean="0">
                                  <a:latin typeface="Cambria Math" panose="02040503050406030204" pitchFamily="18" charset="0"/>
                                  <a:ea typeface="Cambria Math" panose="02040503050406030204" pitchFamily="18" charset="0"/>
                                </a:rPr>
                                <m:t>𝑆</m:t>
                              </m:r>
                            </m:sub>
                            <m:sup>
                              <m:r>
                                <a:rPr lang="en-GB" b="0" i="1" smtClean="0">
                                  <a:latin typeface="Cambria Math" panose="02040503050406030204" pitchFamily="18" charset="0"/>
                                  <a:ea typeface="Cambria Math" panose="02040503050406030204" pitchFamily="18" charset="0"/>
                                </a:rPr>
                                <m:t>′</m:t>
                              </m:r>
                            </m:sup>
                          </m:sSubSup>
                        </m:num>
                        <m:den>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den>
                      </m:f>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𝑖</m:t>
                      </m:r>
                      <m:f>
                        <m:fPr>
                          <m:ctrlPr>
                            <a:rPr lang="en-GB" b="0" i="1" smtClean="0">
                              <a:latin typeface="Cambria Math" panose="02040503050406030204" pitchFamily="18" charset="0"/>
                              <a:ea typeface="Cambria Math" panose="02040503050406030204" pitchFamily="18" charset="0"/>
                            </a:rPr>
                          </m:ctrlPr>
                        </m:fPr>
                        <m:num>
                          <m:sSup>
                            <m:sSupPr>
                              <m:ctrlPr>
                                <a:rPr lang="en-GB" b="0"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𝜐</m:t>
                              </m:r>
                            </m:e>
                            <m:sup>
                              <m:r>
                                <a:rPr lang="en-GB" b="0" i="1" smtClean="0">
                                  <a:latin typeface="Cambria Math" panose="02040503050406030204" pitchFamily="18" charset="0"/>
                                  <a:ea typeface="Cambria Math" panose="02040503050406030204" pitchFamily="18" charset="0"/>
                                </a:rPr>
                                <m:t>′</m:t>
                              </m:r>
                            </m:sup>
                          </m:sSup>
                        </m:num>
                        <m:den>
                          <m:r>
                            <a:rPr lang="en-GB" b="0" i="1" smtClean="0">
                              <a:latin typeface="Cambria Math" panose="02040503050406030204" pitchFamily="18" charset="0"/>
                              <a:ea typeface="Cambria Math" panose="02040503050406030204" pitchFamily="18" charset="0"/>
                            </a:rPr>
                            <m:t>2</m:t>
                          </m:r>
                        </m:den>
                      </m:f>
                      <m:d>
                        <m:dPr>
                          <m:begChr m:val="["/>
                          <m:endChr m:val="]"/>
                          <m:ctrlPr>
                            <a:rPr lang="en-GB" b="0" i="1" smtClean="0">
                              <a:latin typeface="Cambria Math" panose="02040503050406030204" pitchFamily="18" charset="0"/>
                              <a:ea typeface="Cambria Math" panose="02040503050406030204" pitchFamily="18" charset="0"/>
                            </a:rPr>
                          </m:ctrlPr>
                        </m:dPr>
                        <m:e>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𝑧</m:t>
                              </m:r>
                            </m:sub>
                          </m:sSub>
                          <m:r>
                            <a:rPr lang="en-GB" b="0" i="1" smtClean="0">
                              <a:latin typeface="Cambria Math" panose="02040503050406030204" pitchFamily="18" charset="0"/>
                              <a:ea typeface="Cambria Math" panose="02040503050406030204" pitchFamily="18" charset="0"/>
                            </a:rPr>
                            <m:t>,</m:t>
                          </m:r>
                          <m:sSubSup>
                            <m:sSubSupPr>
                              <m:ctrlPr>
                                <a:rPr lang="en-GB" b="0" i="1" smtClean="0">
                                  <a:latin typeface="Cambria Math" panose="02040503050406030204" pitchFamily="18" charset="0"/>
                                  <a:ea typeface="Cambria Math" panose="02040503050406030204" pitchFamily="18" charset="0"/>
                                </a:rPr>
                              </m:ctrlPr>
                            </m:sSubSupPr>
                            <m:e>
                              <m:r>
                                <a:rPr lang="en-GB" b="0" i="1" smtClean="0">
                                  <a:latin typeface="Cambria Math" panose="02040503050406030204" pitchFamily="18" charset="0"/>
                                  <a:ea typeface="Cambria Math" panose="02040503050406030204" pitchFamily="18" charset="0"/>
                                </a:rPr>
                                <m:t>𝜌</m:t>
                              </m:r>
                            </m:e>
                            <m:sub>
                              <m:r>
                                <a:rPr lang="en-GB" b="0" i="1" smtClean="0">
                                  <a:latin typeface="Cambria Math" panose="02040503050406030204" pitchFamily="18" charset="0"/>
                                  <a:ea typeface="Cambria Math" panose="02040503050406030204" pitchFamily="18" charset="0"/>
                                </a:rPr>
                                <m:t>𝑆</m:t>
                              </m:r>
                            </m:sub>
                            <m:sup>
                              <m:r>
                                <a:rPr lang="en-GB" b="0" i="1" smtClean="0">
                                  <a:latin typeface="Cambria Math" panose="02040503050406030204" pitchFamily="18" charset="0"/>
                                  <a:ea typeface="Cambria Math" panose="02040503050406030204" pitchFamily="18" charset="0"/>
                                </a:rPr>
                                <m:t>′</m:t>
                              </m:r>
                            </m:sup>
                          </m:sSubSup>
                          <m:r>
                            <a:rPr lang="en-GB" b="0" i="1" smtClean="0">
                              <a:latin typeface="Cambria Math" panose="02040503050406030204" pitchFamily="18" charset="0"/>
                              <a:ea typeface="Cambria Math" panose="02040503050406030204" pitchFamily="18" charset="0"/>
                            </a:rPr>
                            <m:t> </m:t>
                          </m:r>
                        </m:e>
                      </m:d>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𝑖</m:t>
                      </m:r>
                      <m:f>
                        <m:fPr>
                          <m:ctrlPr>
                            <a:rPr lang="en-GB"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Ω</m:t>
                          </m:r>
                        </m:num>
                        <m:den>
                          <m:r>
                            <a:rPr lang="en-GB" b="0" i="1" smtClean="0">
                              <a:latin typeface="Cambria Math" panose="02040503050406030204" pitchFamily="18" charset="0"/>
                              <a:ea typeface="Cambria Math" panose="02040503050406030204" pitchFamily="18" charset="0"/>
                            </a:rPr>
                            <m:t>2</m:t>
                          </m:r>
                        </m:den>
                      </m:f>
                      <m:d>
                        <m:dPr>
                          <m:begChr m:val="["/>
                          <m:endChr m:val="]"/>
                          <m:ctrlPr>
                            <a:rPr lang="en-GB" b="0" i="1" smtClean="0">
                              <a:latin typeface="Cambria Math" panose="02040503050406030204" pitchFamily="18" charset="0"/>
                              <a:ea typeface="Cambria Math" panose="02040503050406030204" pitchFamily="18" charset="0"/>
                            </a:rPr>
                          </m:ctrlPr>
                        </m:dPr>
                        <m:e>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𝑥</m:t>
                              </m:r>
                            </m:sub>
                          </m:sSub>
                          <m:r>
                            <a:rPr lang="en-GB" b="0" i="1" smtClean="0">
                              <a:latin typeface="Cambria Math" panose="02040503050406030204" pitchFamily="18" charset="0"/>
                              <a:ea typeface="Cambria Math" panose="02040503050406030204" pitchFamily="18" charset="0"/>
                            </a:rPr>
                            <m:t>,</m:t>
                          </m:r>
                          <m:sSubSup>
                            <m:sSubSupPr>
                              <m:ctrlPr>
                                <a:rPr lang="en-GB" b="0" i="1" smtClean="0">
                                  <a:latin typeface="Cambria Math" panose="02040503050406030204" pitchFamily="18" charset="0"/>
                                  <a:ea typeface="Cambria Math" panose="02040503050406030204" pitchFamily="18" charset="0"/>
                                </a:rPr>
                              </m:ctrlPr>
                            </m:sSubSupPr>
                            <m:e>
                              <m:r>
                                <a:rPr lang="en-GB" b="0" i="1" smtClean="0">
                                  <a:latin typeface="Cambria Math" panose="02040503050406030204" pitchFamily="18" charset="0"/>
                                  <a:ea typeface="Cambria Math" panose="02040503050406030204" pitchFamily="18" charset="0"/>
                                </a:rPr>
                                <m:t>𝜌</m:t>
                              </m:r>
                            </m:e>
                            <m:sub>
                              <m:r>
                                <a:rPr lang="en-GB" b="0" i="1" smtClean="0">
                                  <a:latin typeface="Cambria Math" panose="02040503050406030204" pitchFamily="18" charset="0"/>
                                  <a:ea typeface="Cambria Math" panose="02040503050406030204" pitchFamily="18" charset="0"/>
                                </a:rPr>
                                <m:t>𝑆</m:t>
                              </m:r>
                            </m:sub>
                            <m:sup>
                              <m:r>
                                <a:rPr lang="en-GB" b="0" i="1" smtClean="0">
                                  <a:latin typeface="Cambria Math" panose="02040503050406030204" pitchFamily="18" charset="0"/>
                                  <a:ea typeface="Cambria Math" panose="02040503050406030204" pitchFamily="18" charset="0"/>
                                </a:rPr>
                                <m:t>′</m:t>
                              </m:r>
                            </m:sup>
                          </m:sSubSup>
                        </m:e>
                      </m:d>
                    </m:oMath>
                  </m:oMathPara>
                </a14:m>
                <a:endParaRPr lang="en-GB" b="0" i="1">
                  <a:latin typeface="Cambria Math" panose="02040503050406030204" pitchFamily="18" charset="0"/>
                  <a:ea typeface="Cambria Math" panose="02040503050406030204" pitchFamily="18" charset="0"/>
                </a:endParaRPr>
              </a:p>
              <a:p>
                <a:r>
                  <a:rPr lang="en-GB" b="0">
                    <a:ea typeface="Cambria Math" panose="02040503050406030204" pitchFamily="18" charset="0"/>
                  </a:rPr>
                  <a:t>			      </a:t>
                </a:r>
                <a14:m>
                  <m:oMath xmlns:m="http://schemas.openxmlformats.org/officeDocument/2006/math">
                    <m:r>
                      <a:rPr lang="en-GB"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Γ</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𝜀</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𝑁</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𝜀</m:t>
                        </m:r>
                      </m:e>
                    </m:d>
                    <m:r>
                      <a:rPr lang="en-GB" b="0" i="1" smtClean="0">
                        <a:latin typeface="Cambria Math" panose="02040503050406030204" pitchFamily="18" charset="0"/>
                        <a:ea typeface="Cambria Math" panose="02040503050406030204" pitchFamily="18" charset="0"/>
                      </a:rPr>
                      <m:t>+1)</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2</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m:t>
                            </m:r>
                          </m:sub>
                        </m:sSub>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𝜌</m:t>
                            </m:r>
                          </m:e>
                          <m:sub>
                            <m:r>
                              <a:rPr lang="en-GB" b="0" i="1" smtClean="0">
                                <a:latin typeface="Cambria Math" panose="02040503050406030204" pitchFamily="18" charset="0"/>
                                <a:ea typeface="Cambria Math" panose="02040503050406030204" pitchFamily="18" charset="0"/>
                              </a:rPr>
                              <m:t>𝑆</m:t>
                            </m:r>
                          </m:sub>
                        </m:sSub>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m:t>
                            </m:r>
                          </m:sub>
                        </m:sSub>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m:t>
                            </m:r>
                          </m:sub>
                        </m:sSub>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m:t>
                            </m:r>
                          </m:sub>
                        </m:sSub>
                        <m:r>
                          <a:rPr lang="en-GB" b="0" i="1" smtClean="0">
                            <a:latin typeface="Cambria Math" panose="02040503050406030204" pitchFamily="18" charset="0"/>
                            <a:ea typeface="Cambria Math" panose="02040503050406030204" pitchFamily="18" charset="0"/>
                          </a:rPr>
                          <m:t>,</m:t>
                        </m:r>
                        <m:sSubSup>
                          <m:sSubSupPr>
                            <m:ctrlPr>
                              <a:rPr lang="en-GB" b="0" i="1" smtClean="0">
                                <a:latin typeface="Cambria Math" panose="02040503050406030204" pitchFamily="18" charset="0"/>
                                <a:ea typeface="Cambria Math" panose="02040503050406030204" pitchFamily="18" charset="0"/>
                              </a:rPr>
                            </m:ctrlPr>
                          </m:sSubSupPr>
                          <m:e>
                            <m:r>
                              <a:rPr lang="en-GB" b="0" i="1" smtClean="0">
                                <a:latin typeface="Cambria Math" panose="02040503050406030204" pitchFamily="18" charset="0"/>
                                <a:ea typeface="Cambria Math" panose="02040503050406030204" pitchFamily="18" charset="0"/>
                              </a:rPr>
                              <m:t>𝜌</m:t>
                            </m:r>
                          </m:e>
                          <m:sub>
                            <m:r>
                              <a:rPr lang="en-GB" b="0" i="1" smtClean="0">
                                <a:latin typeface="Cambria Math" panose="02040503050406030204" pitchFamily="18" charset="0"/>
                                <a:ea typeface="Cambria Math" panose="02040503050406030204" pitchFamily="18" charset="0"/>
                              </a:rPr>
                              <m:t>𝑆</m:t>
                            </m:r>
                          </m:sub>
                          <m:sup>
                            <m:r>
                              <a:rPr lang="en-GB" b="0" i="1" smtClean="0">
                                <a:latin typeface="Cambria Math" panose="02040503050406030204" pitchFamily="18" charset="0"/>
                                <a:ea typeface="Cambria Math" panose="02040503050406030204" pitchFamily="18" charset="0"/>
                              </a:rPr>
                              <m:t>′</m:t>
                            </m:r>
                          </m:sup>
                        </m:sSubSup>
                        <m:r>
                          <a:rPr lang="en-GB" b="0" i="1" smtClean="0">
                            <a:latin typeface="Cambria Math" panose="02040503050406030204" pitchFamily="18" charset="0"/>
                            <a:ea typeface="Cambria Math" panose="02040503050406030204" pitchFamily="18" charset="0"/>
                          </a:rPr>
                          <m:t>}</m:t>
                        </m:r>
                      </m:e>
                    </m:d>
                  </m:oMath>
                </a14:m>
                <a:endParaRPr lang="en-GB">
                  <a:ea typeface="Cambria Math" panose="02040503050406030204" pitchFamily="18" charset="0"/>
                </a:endParaRPr>
              </a:p>
              <a:p>
                <a:r>
                  <a:rPr lang="en-GB">
                    <a:ea typeface="Cambria Math" panose="02040503050406030204" pitchFamily="18" charset="0"/>
                  </a:rPr>
                  <a:t>			      </a:t>
                </a:r>
                <a14:m>
                  <m:oMath xmlns:m="http://schemas.openxmlformats.org/officeDocument/2006/math">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 </m:t>
                    </m:r>
                    <m:r>
                      <m:rPr>
                        <m:sty m:val="p"/>
                      </m:rPr>
                      <a:rPr lang="el-GR" i="1">
                        <a:latin typeface="Cambria Math" panose="02040503050406030204" pitchFamily="18" charset="0"/>
                        <a:ea typeface="Cambria Math" panose="02040503050406030204" pitchFamily="18" charset="0"/>
                      </a:rPr>
                      <m:t>Γ</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𝜀</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𝑁</m:t>
                    </m:r>
                    <m:d>
                      <m:dPr>
                        <m:ctrlPr>
                          <a:rPr lang="en-GB" i="1">
                            <a:latin typeface="Cambria Math" panose="02040503050406030204" pitchFamily="18" charset="0"/>
                            <a:ea typeface="Cambria Math" panose="02040503050406030204" pitchFamily="18" charset="0"/>
                          </a:rPr>
                        </m:ctrlPr>
                      </m:dPr>
                      <m:e>
                        <m:r>
                          <a:rPr lang="en-GB" i="1">
                            <a:latin typeface="Cambria Math" panose="02040503050406030204" pitchFamily="18" charset="0"/>
                            <a:ea typeface="Cambria Math" panose="02040503050406030204" pitchFamily="18" charset="0"/>
                          </a:rPr>
                          <m:t>𝜀</m:t>
                        </m:r>
                      </m:e>
                    </m:d>
                    <m:r>
                      <a:rPr lang="en-GB" i="1">
                        <a:latin typeface="Cambria Math" panose="02040503050406030204" pitchFamily="18" charset="0"/>
                        <a:ea typeface="Cambria Math" panose="02040503050406030204" pitchFamily="18" charset="0"/>
                      </a:rPr>
                      <m:t>+1)</m:t>
                    </m:r>
                    <m:d>
                      <m:dPr>
                        <m:ctrlPr>
                          <a:rPr lang="en-GB" i="1">
                            <a:latin typeface="Cambria Math" panose="02040503050406030204" pitchFamily="18" charset="0"/>
                            <a:ea typeface="Cambria Math" panose="02040503050406030204" pitchFamily="18" charset="0"/>
                          </a:rPr>
                        </m:ctrlPr>
                      </m:dPr>
                      <m:e>
                        <m:r>
                          <a:rPr lang="en-GB" i="1">
                            <a:latin typeface="Cambria Math" panose="02040503050406030204" pitchFamily="18" charset="0"/>
                            <a:ea typeface="Cambria Math" panose="02040503050406030204" pitchFamily="18" charset="0"/>
                          </a:rPr>
                          <m:t>2</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𝜎</m:t>
                            </m:r>
                          </m:e>
                          <m:sub>
                            <m:r>
                              <a:rPr lang="en-GB" i="1">
                                <a:latin typeface="Cambria Math" panose="02040503050406030204" pitchFamily="18" charset="0"/>
                                <a:ea typeface="Cambria Math" panose="02040503050406030204" pitchFamily="18" charset="0"/>
                              </a:rPr>
                              <m:t>−</m:t>
                            </m:r>
                          </m:sub>
                        </m:sSub>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𝜌</m:t>
                            </m:r>
                          </m:e>
                          <m:sub>
                            <m:r>
                              <a:rPr lang="en-GB" i="1">
                                <a:latin typeface="Cambria Math" panose="02040503050406030204" pitchFamily="18" charset="0"/>
                                <a:ea typeface="Cambria Math" panose="02040503050406030204" pitchFamily="18" charset="0"/>
                              </a:rPr>
                              <m:t>𝑆</m:t>
                            </m:r>
                          </m:sub>
                        </m:sSub>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𝜎</m:t>
                            </m:r>
                          </m:e>
                          <m:sub>
                            <m:r>
                              <a:rPr lang="en-GB" i="1">
                                <a:latin typeface="Cambria Math" panose="02040503050406030204" pitchFamily="18" charset="0"/>
                                <a:ea typeface="Cambria Math" panose="02040503050406030204" pitchFamily="18" charset="0"/>
                              </a:rPr>
                              <m:t>+</m:t>
                            </m:r>
                          </m:sub>
                        </m:sSub>
                        <m:r>
                          <a:rPr lang="en-GB"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𝜎</m:t>
                            </m:r>
                          </m:e>
                          <m:sub>
                            <m:r>
                              <a:rPr lang="en-GB" i="1">
                                <a:latin typeface="Cambria Math" panose="02040503050406030204" pitchFamily="18" charset="0"/>
                                <a:ea typeface="Cambria Math" panose="02040503050406030204" pitchFamily="18" charset="0"/>
                              </a:rPr>
                              <m:t>+</m:t>
                            </m:r>
                          </m:sub>
                        </m:sSub>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𝜎</m:t>
                            </m:r>
                          </m:e>
                          <m:sub>
                            <m:r>
                              <a:rPr lang="en-GB" i="1">
                                <a:latin typeface="Cambria Math" panose="02040503050406030204" pitchFamily="18" charset="0"/>
                                <a:ea typeface="Cambria Math" panose="02040503050406030204" pitchFamily="18" charset="0"/>
                              </a:rPr>
                              <m:t>−</m:t>
                            </m:r>
                          </m:sub>
                        </m:sSub>
                        <m:r>
                          <a:rPr lang="en-GB" i="1">
                            <a:latin typeface="Cambria Math" panose="02040503050406030204" pitchFamily="18" charset="0"/>
                            <a:ea typeface="Cambria Math" panose="02040503050406030204" pitchFamily="18" charset="0"/>
                          </a:rPr>
                          <m:t>,</m:t>
                        </m:r>
                        <m:sSubSup>
                          <m:sSubSupPr>
                            <m:ctrlPr>
                              <a:rPr lang="en-GB" i="1">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𝜌</m:t>
                            </m:r>
                          </m:e>
                          <m:sub>
                            <m:r>
                              <a:rPr lang="en-GB" i="1">
                                <a:latin typeface="Cambria Math" panose="02040503050406030204" pitchFamily="18" charset="0"/>
                                <a:ea typeface="Cambria Math" panose="02040503050406030204" pitchFamily="18" charset="0"/>
                              </a:rPr>
                              <m:t>𝑆</m:t>
                            </m:r>
                          </m:sub>
                          <m:sup>
                            <m:r>
                              <a:rPr lang="en-GB" i="1">
                                <a:latin typeface="Cambria Math" panose="02040503050406030204" pitchFamily="18" charset="0"/>
                                <a:ea typeface="Cambria Math" panose="02040503050406030204" pitchFamily="18" charset="0"/>
                              </a:rPr>
                              <m:t>′</m:t>
                            </m:r>
                          </m:sup>
                        </m:sSubSup>
                        <m:r>
                          <a:rPr lang="en-GB" i="1">
                            <a:latin typeface="Cambria Math" panose="02040503050406030204" pitchFamily="18" charset="0"/>
                            <a:ea typeface="Cambria Math" panose="02040503050406030204" pitchFamily="18" charset="0"/>
                          </a:rPr>
                          <m:t>}</m:t>
                        </m:r>
                      </m:e>
                    </m:d>
                  </m:oMath>
                </a14:m>
                <a:endParaRPr lang="en-GB"/>
              </a:p>
            </p:txBody>
          </p:sp>
        </mc:Choice>
        <mc:Fallback xmlns="">
          <p:sp>
            <p:nvSpPr>
              <p:cNvPr id="5" name="TextBox 4">
                <a:extLst>
                  <a:ext uri="{FF2B5EF4-FFF2-40B4-BE49-F238E27FC236}">
                    <a16:creationId xmlns:a16="http://schemas.microsoft.com/office/drawing/2014/main" id="{141BF2CE-E6D7-4AF0-B58D-287508457B38}"/>
                  </a:ext>
                </a:extLst>
              </p:cNvPr>
              <p:cNvSpPr txBox="1">
                <a:spLocks noRot="1" noChangeAspect="1" noMove="1" noResize="1" noEditPoints="1" noAdjustHandles="1" noChangeArrowheads="1" noChangeShapeType="1" noTextEdit="1"/>
              </p:cNvSpPr>
              <p:nvPr/>
            </p:nvSpPr>
            <p:spPr>
              <a:xfrm>
                <a:off x="3658817" y="3484675"/>
                <a:ext cx="7147598" cy="1095621"/>
              </a:xfrm>
              <a:prstGeom prst="rect">
                <a:avLst/>
              </a:prstGeom>
              <a:blipFill>
                <a:blip r:embed="rId3"/>
                <a:stretch>
                  <a:fillRect r="-85" b="-9497"/>
                </a:stretch>
              </a:blipFill>
            </p:spPr>
            <p:txBody>
              <a:bodyPr/>
              <a:lstStyle/>
              <a:p>
                <a:r>
                  <a:rPr lang="en-GB">
                    <a:noFill/>
                  </a:rPr>
                  <a:t> </a:t>
                </a:r>
              </a:p>
            </p:txBody>
          </p:sp>
        </mc:Fallback>
      </mc:AlternateContent>
      <p:sp>
        <p:nvSpPr>
          <p:cNvPr id="6" name="Rectangle 5">
            <a:extLst>
              <a:ext uri="{FF2B5EF4-FFF2-40B4-BE49-F238E27FC236}">
                <a16:creationId xmlns:a16="http://schemas.microsoft.com/office/drawing/2014/main" id="{552BF816-9C7A-48D8-8C41-53067F1AFCE9}"/>
              </a:ext>
            </a:extLst>
          </p:cNvPr>
          <p:cNvSpPr/>
          <p:nvPr/>
        </p:nvSpPr>
        <p:spPr>
          <a:xfrm>
            <a:off x="5701691" y="3209731"/>
            <a:ext cx="5211192" cy="1496925"/>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D0AB37F6-84E2-47F1-B85B-1063D6B2D2BB}"/>
              </a:ext>
            </a:extLst>
          </p:cNvPr>
          <p:cNvSpPr txBox="1"/>
          <p:nvPr/>
        </p:nvSpPr>
        <p:spPr>
          <a:xfrm>
            <a:off x="1990320" y="3542694"/>
            <a:ext cx="3057796" cy="923330"/>
          </a:xfrm>
          <a:prstGeom prst="rect">
            <a:avLst/>
          </a:prstGeom>
          <a:noFill/>
        </p:spPr>
        <p:txBody>
          <a:bodyPr wrap="square" rtlCol="0">
            <a:spAutoFit/>
          </a:bodyPr>
          <a:lstStyle/>
          <a:p>
            <a:r>
              <a:rPr lang="en-GB" b="1"/>
              <a:t>Optical master equation for a driven system in the rotating frame</a:t>
            </a:r>
          </a:p>
        </p:txBody>
      </p:sp>
      <p:sp>
        <p:nvSpPr>
          <p:cNvPr id="8" name="TextBox 7">
            <a:extLst>
              <a:ext uri="{FF2B5EF4-FFF2-40B4-BE49-F238E27FC236}">
                <a16:creationId xmlns:a16="http://schemas.microsoft.com/office/drawing/2014/main" id="{184C524A-2CF7-4052-A2F8-41CA4FA6F340}"/>
              </a:ext>
            </a:extLst>
          </p:cNvPr>
          <p:cNvSpPr txBox="1"/>
          <p:nvPr/>
        </p:nvSpPr>
        <p:spPr>
          <a:xfrm>
            <a:off x="2458030" y="5341296"/>
            <a:ext cx="2875175" cy="369332"/>
          </a:xfrm>
          <a:prstGeom prst="rect">
            <a:avLst/>
          </a:prstGeom>
          <a:noFill/>
        </p:spPr>
        <p:txBody>
          <a:bodyPr wrap="square" rtlCol="0">
            <a:spAutoFit/>
          </a:bodyPr>
          <a:lstStyle/>
          <a:p>
            <a:r>
              <a:rPr lang="en-GB" b="1"/>
              <a:t>Steady state solution: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6B41A28-864C-4C5F-8B0C-61B3BE57BEAC}"/>
                  </a:ext>
                </a:extLst>
              </p:cNvPr>
              <p:cNvSpPr txBox="1"/>
              <p:nvPr/>
            </p:nvSpPr>
            <p:spPr>
              <a:xfrm>
                <a:off x="5843279" y="5107960"/>
                <a:ext cx="2464008" cy="92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𝜌</m:t>
                          </m:r>
                        </m:e>
                        <m:sub>
                          <m:r>
                            <a:rPr lang="en-GB" b="0" i="1" smtClean="0">
                              <a:latin typeface="Cambria Math" panose="02040503050406030204" pitchFamily="18" charset="0"/>
                            </a:rPr>
                            <m:t>𝑒𝑒</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4</m:t>
                              </m:r>
                            </m:den>
                          </m:f>
                          <m:sSup>
                            <m:sSupPr>
                              <m:ctrlPr>
                                <a:rPr lang="en-GB" b="0" i="1" smtClean="0">
                                  <a:latin typeface="Cambria Math" panose="02040503050406030204" pitchFamily="18" charset="0"/>
                                </a:rPr>
                              </m:ctrlPr>
                            </m:sSupPr>
                            <m:e>
                              <m:d>
                                <m:dPr>
                                  <m:begChr m:val="|"/>
                                  <m:endChr m:val="|"/>
                                  <m:ctrlPr>
                                    <a:rPr lang="en-GB" b="0" i="1" smtClean="0">
                                      <a:latin typeface="Cambria Math" panose="02040503050406030204" pitchFamily="18" charset="0"/>
                                    </a:rPr>
                                  </m:ctrlPr>
                                </m:dPr>
                                <m:e>
                                  <m:r>
                                    <m:rPr>
                                      <m:sty m:val="p"/>
                                    </m:rPr>
                                    <a:rPr lang="el-GR" b="0" i="1" smtClean="0">
                                      <a:latin typeface="Cambria Math" panose="02040503050406030204" pitchFamily="18" charset="0"/>
                                      <a:ea typeface="Cambria Math" panose="02040503050406030204" pitchFamily="18" charset="0"/>
                                    </a:rPr>
                                    <m:t>Ω</m:t>
                                  </m:r>
                                </m:e>
                              </m:d>
                            </m:e>
                            <m:sup>
                              <m:r>
                                <a:rPr lang="en-GB" b="0" i="1" smtClean="0">
                                  <a:latin typeface="Cambria Math" panose="02040503050406030204" pitchFamily="18" charset="0"/>
                                </a:rPr>
                                <m:t>2</m:t>
                              </m:r>
                            </m:sup>
                          </m:sSup>
                        </m:num>
                        <m:den>
                          <m:sSup>
                            <m:sSupPr>
                              <m:ctrlPr>
                                <a:rPr lang="en-GB" b="0" i="1" smtClean="0">
                                  <a:latin typeface="Cambria Math" panose="02040503050406030204" pitchFamily="18" charset="0"/>
                                </a:rPr>
                              </m:ctrlPr>
                            </m:sSupPr>
                            <m:e>
                              <m:r>
                                <m:rPr>
                                  <m:sty m:val="p"/>
                                </m:rPr>
                                <a:rPr lang="el-GR" b="0" i="1" smtClean="0">
                                  <a:latin typeface="Cambria Math" panose="02040503050406030204" pitchFamily="18" charset="0"/>
                                  <a:ea typeface="Cambria Math" panose="02040503050406030204" pitchFamily="18" charset="0"/>
                                </a:rPr>
                                <m:t>Δ</m:t>
                              </m:r>
                            </m:e>
                            <m:sup>
                              <m:r>
                                <a:rPr lang="en-GB" b="0" i="1" smtClean="0">
                                  <a:latin typeface="Cambria Math" panose="02040503050406030204" pitchFamily="18" charset="0"/>
                                </a:rPr>
                                <m:t>2</m:t>
                              </m:r>
                            </m:sup>
                          </m:sSup>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4</m:t>
                              </m:r>
                            </m:den>
                          </m:f>
                          <m:sSup>
                            <m:sSupPr>
                              <m:ctrlPr>
                                <a:rPr lang="en-GB" b="0" i="1" smtClean="0">
                                  <a:latin typeface="Cambria Math" panose="02040503050406030204" pitchFamily="18" charset="0"/>
                                </a:rPr>
                              </m:ctrlPr>
                            </m:sSupPr>
                            <m:e>
                              <m:r>
                                <m:rPr>
                                  <m:sty m:val="p"/>
                                </m:rPr>
                                <a:rPr lang="el-GR" b="0" i="1" smtClean="0">
                                  <a:latin typeface="Cambria Math" panose="02040503050406030204" pitchFamily="18" charset="0"/>
                                  <a:ea typeface="Cambria Math" panose="02040503050406030204" pitchFamily="18" charset="0"/>
                                </a:rPr>
                                <m:t>Γ</m:t>
                              </m:r>
                            </m:e>
                            <m:sup>
                              <m:r>
                                <a:rPr lang="en-GB" b="0" i="1" smtClean="0">
                                  <a:latin typeface="Cambria Math" panose="02040503050406030204" pitchFamily="18" charset="0"/>
                                </a:rPr>
                                <m:t>2</m:t>
                              </m:r>
                            </m:sup>
                          </m:sSup>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4</m:t>
                              </m:r>
                            </m:den>
                          </m:f>
                          <m:sSup>
                            <m:sSupPr>
                              <m:ctrlPr>
                                <a:rPr lang="en-GB" b="0" i="1" smtClean="0">
                                  <a:latin typeface="Cambria Math" panose="02040503050406030204" pitchFamily="18" charset="0"/>
                                </a:rPr>
                              </m:ctrlPr>
                            </m:sSupPr>
                            <m:e>
                              <m:d>
                                <m:dPr>
                                  <m:begChr m:val="|"/>
                                  <m:endChr m:val="|"/>
                                  <m:ctrlPr>
                                    <a:rPr lang="en-GB" b="0" i="1" smtClean="0">
                                      <a:latin typeface="Cambria Math" panose="02040503050406030204" pitchFamily="18" charset="0"/>
                                    </a:rPr>
                                  </m:ctrlPr>
                                </m:dPr>
                                <m:e>
                                  <m:r>
                                    <m:rPr>
                                      <m:sty m:val="p"/>
                                    </m:rPr>
                                    <a:rPr lang="el-GR" b="0" i="1" smtClean="0">
                                      <a:latin typeface="Cambria Math" panose="02040503050406030204" pitchFamily="18" charset="0"/>
                                      <a:ea typeface="Cambria Math" panose="02040503050406030204" pitchFamily="18" charset="0"/>
                                    </a:rPr>
                                    <m:t>Ω</m:t>
                                  </m:r>
                                </m:e>
                              </m:d>
                            </m:e>
                            <m:sup>
                              <m:r>
                                <a:rPr lang="en-GB" b="0" i="1" smtClean="0">
                                  <a:latin typeface="Cambria Math" panose="02040503050406030204" pitchFamily="18" charset="0"/>
                                </a:rPr>
                                <m:t>2</m:t>
                              </m:r>
                            </m:sup>
                          </m:sSup>
                        </m:den>
                      </m:f>
                    </m:oMath>
                  </m:oMathPara>
                </a14:m>
                <a:endParaRPr lang="en-GB"/>
              </a:p>
            </p:txBody>
          </p:sp>
        </mc:Choice>
        <mc:Fallback xmlns="">
          <p:sp>
            <p:nvSpPr>
              <p:cNvPr id="9" name="TextBox 8">
                <a:extLst>
                  <a:ext uri="{FF2B5EF4-FFF2-40B4-BE49-F238E27FC236}">
                    <a16:creationId xmlns:a16="http://schemas.microsoft.com/office/drawing/2014/main" id="{46B41A28-864C-4C5F-8B0C-61B3BE57BEAC}"/>
                  </a:ext>
                </a:extLst>
              </p:cNvPr>
              <p:cNvSpPr txBox="1">
                <a:spLocks noRot="1" noChangeAspect="1" noMove="1" noResize="1" noEditPoints="1" noAdjustHandles="1" noChangeArrowheads="1" noChangeShapeType="1" noTextEdit="1"/>
              </p:cNvSpPr>
              <p:nvPr/>
            </p:nvSpPr>
            <p:spPr>
              <a:xfrm>
                <a:off x="5843279" y="5107960"/>
                <a:ext cx="2464008" cy="921471"/>
              </a:xfrm>
              <a:prstGeom prst="rect">
                <a:avLst/>
              </a:prstGeom>
              <a:blipFill>
                <a:blip r:embed="rId4"/>
                <a:stretch>
                  <a:fillRect/>
                </a:stretch>
              </a:blipFill>
            </p:spPr>
            <p:txBody>
              <a:bodyPr/>
              <a:lstStyle/>
              <a:p>
                <a:r>
                  <a:rPr lang="en-GB">
                    <a:noFill/>
                  </a:rPr>
                  <a:t> </a:t>
                </a:r>
              </a:p>
            </p:txBody>
          </p:sp>
        </mc:Fallback>
      </mc:AlternateContent>
      <p:sp>
        <p:nvSpPr>
          <p:cNvPr id="10" name="Rectangle 9">
            <a:extLst>
              <a:ext uri="{FF2B5EF4-FFF2-40B4-BE49-F238E27FC236}">
                <a16:creationId xmlns:a16="http://schemas.microsoft.com/office/drawing/2014/main" id="{B532D364-B008-4E97-A045-319C45210503}"/>
              </a:ext>
            </a:extLst>
          </p:cNvPr>
          <p:cNvSpPr/>
          <p:nvPr/>
        </p:nvSpPr>
        <p:spPr>
          <a:xfrm>
            <a:off x="5697363" y="4981600"/>
            <a:ext cx="2875175" cy="1253623"/>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Slide Number Placeholder 11">
            <a:extLst>
              <a:ext uri="{FF2B5EF4-FFF2-40B4-BE49-F238E27FC236}">
                <a16:creationId xmlns:a16="http://schemas.microsoft.com/office/drawing/2014/main" id="{08148B35-08FD-4391-A0E8-AF54BE047F4E}"/>
              </a:ext>
            </a:extLst>
          </p:cNvPr>
          <p:cNvSpPr>
            <a:spLocks noGrp="1"/>
          </p:cNvSpPr>
          <p:nvPr>
            <p:ph type="sldNum" sz="quarter" idx="12"/>
          </p:nvPr>
        </p:nvSpPr>
        <p:spPr/>
        <p:txBody>
          <a:bodyPr/>
          <a:lstStyle/>
          <a:p>
            <a:fld id="{34B7E4EF-A1BD-40F4-AB7B-04F084DD991D}" type="slidenum">
              <a:rPr lang="en-US" sz="1600" smtClean="0"/>
              <a:t>11</a:t>
            </a:fld>
            <a:endParaRPr lang="en-US" sz="1600"/>
          </a:p>
        </p:txBody>
      </p:sp>
    </p:spTree>
    <p:extLst>
      <p:ext uri="{BB962C8B-B14F-4D97-AF65-F5344CB8AC3E}">
        <p14:creationId xmlns:p14="http://schemas.microsoft.com/office/powerpoint/2010/main" val="1261711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E04EB-5232-4C49-951C-E6F372C32083}"/>
              </a:ext>
            </a:extLst>
          </p:cNvPr>
          <p:cNvSpPr>
            <a:spLocks noGrp="1"/>
          </p:cNvSpPr>
          <p:nvPr>
            <p:ph type="title"/>
          </p:nvPr>
        </p:nvSpPr>
        <p:spPr/>
        <p:txBody>
          <a:bodyPr/>
          <a:lstStyle/>
          <a:p>
            <a:pPr algn="ctr"/>
            <a:r>
              <a:rPr lang="en-GB"/>
              <a:t>Variable detuning</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1482B2F-E6B5-4BDB-9DC1-0B84B55EDBB9}"/>
                  </a:ext>
                </a:extLst>
              </p:cNvPr>
              <p:cNvSpPr txBox="1"/>
              <p:nvPr/>
            </p:nvSpPr>
            <p:spPr>
              <a:xfrm>
                <a:off x="3661969" y="2872617"/>
                <a:ext cx="11182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𝜐</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𝜖</m:t>
                      </m:r>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𝜔</m:t>
                          </m:r>
                        </m:e>
                        <m:sub>
                          <m:r>
                            <a:rPr lang="en-GB" b="0" i="1" smtClean="0">
                              <a:latin typeface="Cambria Math" panose="02040503050406030204" pitchFamily="18" charset="0"/>
                              <a:ea typeface="Cambria Math" panose="02040503050406030204" pitchFamily="18" charset="0"/>
                            </a:rPr>
                            <m:t>𝑙</m:t>
                          </m:r>
                        </m:sub>
                      </m:sSub>
                    </m:oMath>
                  </m:oMathPara>
                </a14:m>
                <a:endParaRPr lang="en-GB"/>
              </a:p>
            </p:txBody>
          </p:sp>
        </mc:Choice>
        <mc:Fallback xmlns="">
          <p:sp>
            <p:nvSpPr>
              <p:cNvPr id="3" name="TextBox 2">
                <a:extLst>
                  <a:ext uri="{FF2B5EF4-FFF2-40B4-BE49-F238E27FC236}">
                    <a16:creationId xmlns:a16="http://schemas.microsoft.com/office/drawing/2014/main" id="{51482B2F-E6B5-4BDB-9DC1-0B84B55EDBB9}"/>
                  </a:ext>
                </a:extLst>
              </p:cNvPr>
              <p:cNvSpPr txBox="1">
                <a:spLocks noRot="1" noChangeAspect="1" noMove="1" noResize="1" noEditPoints="1" noAdjustHandles="1" noChangeArrowheads="1" noChangeShapeType="1" noTextEdit="1"/>
              </p:cNvSpPr>
              <p:nvPr/>
            </p:nvSpPr>
            <p:spPr>
              <a:xfrm>
                <a:off x="3661969" y="2872617"/>
                <a:ext cx="1118255" cy="276999"/>
              </a:xfrm>
              <a:prstGeom prst="rect">
                <a:avLst/>
              </a:prstGeom>
              <a:blipFill>
                <a:blip r:embed="rId2"/>
                <a:stretch>
                  <a:fillRect l="-2186" r="-1639" b="-1956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196DDB0-FE6C-414E-84EF-75BDCFDC440A}"/>
                  </a:ext>
                </a:extLst>
              </p:cNvPr>
              <p:cNvSpPr txBox="1"/>
              <p:nvPr/>
            </p:nvSpPr>
            <p:spPr>
              <a:xfrm>
                <a:off x="3661970" y="4285039"/>
                <a:ext cx="1525866" cy="3553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m:rPr>
                              <m:sty m:val="p"/>
                            </m:rPr>
                            <a:rPr lang="el-GR" i="1" smtClean="0">
                              <a:latin typeface="Cambria Math" panose="02040503050406030204" pitchFamily="18" charset="0"/>
                              <a:ea typeface="Cambria Math" panose="02040503050406030204" pitchFamily="18" charset="0"/>
                            </a:rPr>
                            <m:t>Ω</m:t>
                          </m:r>
                        </m:e>
                      </m:acc>
                      <m:r>
                        <a:rPr lang="en-GB" b="0" i="1" smtClean="0">
                          <a:latin typeface="Cambria Math" panose="02040503050406030204" pitchFamily="18" charset="0"/>
                        </a:rPr>
                        <m:t>=</m:t>
                      </m:r>
                      <m:rad>
                        <m:radPr>
                          <m:degHide m:val="on"/>
                          <m:ctrlPr>
                            <a:rPr lang="en-GB" b="0" i="1" smtClean="0">
                              <a:latin typeface="Cambria Math" panose="02040503050406030204" pitchFamily="18" charset="0"/>
                            </a:rPr>
                          </m:ctrlPr>
                        </m:radPr>
                        <m:deg/>
                        <m:e>
                          <m:sSup>
                            <m:sSupPr>
                              <m:ctrlPr>
                                <a:rPr lang="en-GB" b="0" i="1" smtClean="0">
                                  <a:latin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𝜐</m:t>
                              </m:r>
                            </m:e>
                            <m:sup>
                              <m:r>
                                <a:rPr lang="en-GB" b="0" i="1" smtClean="0">
                                  <a:latin typeface="Cambria Math" panose="02040503050406030204" pitchFamily="18" charset="0"/>
                                </a:rPr>
                                <m:t>2</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m:rPr>
                                  <m:sty m:val="p"/>
                                </m:rPr>
                                <a:rPr lang="el-GR" b="0" i="1" smtClean="0">
                                  <a:latin typeface="Cambria Math" panose="02040503050406030204" pitchFamily="18" charset="0"/>
                                  <a:ea typeface="Cambria Math" panose="02040503050406030204" pitchFamily="18" charset="0"/>
                                </a:rPr>
                                <m:t>Ω</m:t>
                              </m:r>
                            </m:e>
                            <m:sup>
                              <m:r>
                                <a:rPr lang="en-GB" b="0" i="1" smtClean="0">
                                  <a:latin typeface="Cambria Math" panose="02040503050406030204" pitchFamily="18" charset="0"/>
                                </a:rPr>
                                <m:t>2</m:t>
                              </m:r>
                            </m:sup>
                          </m:sSup>
                        </m:e>
                      </m:rad>
                    </m:oMath>
                  </m:oMathPara>
                </a14:m>
                <a:endParaRPr lang="en-GB"/>
              </a:p>
            </p:txBody>
          </p:sp>
        </mc:Choice>
        <mc:Fallback xmlns="">
          <p:sp>
            <p:nvSpPr>
              <p:cNvPr id="4" name="TextBox 3">
                <a:extLst>
                  <a:ext uri="{FF2B5EF4-FFF2-40B4-BE49-F238E27FC236}">
                    <a16:creationId xmlns:a16="http://schemas.microsoft.com/office/drawing/2014/main" id="{1196DDB0-FE6C-414E-84EF-75BDCFDC440A}"/>
                  </a:ext>
                </a:extLst>
              </p:cNvPr>
              <p:cNvSpPr txBox="1">
                <a:spLocks noRot="1" noChangeAspect="1" noMove="1" noResize="1" noEditPoints="1" noAdjustHandles="1" noChangeArrowheads="1" noChangeShapeType="1" noTextEdit="1"/>
              </p:cNvSpPr>
              <p:nvPr/>
            </p:nvSpPr>
            <p:spPr>
              <a:xfrm>
                <a:off x="3661970" y="4285039"/>
                <a:ext cx="1525866" cy="355354"/>
              </a:xfrm>
              <a:prstGeom prst="rect">
                <a:avLst/>
              </a:prstGeom>
              <a:blipFill>
                <a:blip r:embed="rId3"/>
                <a:stretch>
                  <a:fillRect l="-1200" t="-5172" b="-3448"/>
                </a:stretch>
              </a:blipFill>
            </p:spPr>
            <p:txBody>
              <a:bodyPr/>
              <a:lstStyle/>
              <a:p>
                <a:r>
                  <a:rPr lang="en-GB">
                    <a:noFill/>
                  </a:rPr>
                  <a:t> </a:t>
                </a:r>
              </a:p>
            </p:txBody>
          </p:sp>
        </mc:Fallback>
      </mc:AlternateContent>
      <p:pic>
        <p:nvPicPr>
          <p:cNvPr id="6" name="Picture 5" descr="Chart, line chart, histogram&#10;&#10;Description automatically generated">
            <a:extLst>
              <a:ext uri="{FF2B5EF4-FFF2-40B4-BE49-F238E27FC236}">
                <a16:creationId xmlns:a16="http://schemas.microsoft.com/office/drawing/2014/main" id="{3C142A89-6439-41FE-BCA0-228B2BB2E04A}"/>
              </a:ext>
            </a:extLst>
          </p:cNvPr>
          <p:cNvPicPr>
            <a:picLocks noChangeAspect="1"/>
          </p:cNvPicPr>
          <p:nvPr/>
        </p:nvPicPr>
        <p:blipFill>
          <a:blip r:embed="rId4"/>
          <a:stretch>
            <a:fillRect/>
          </a:stretch>
        </p:blipFill>
        <p:spPr>
          <a:xfrm>
            <a:off x="6096000" y="1795807"/>
            <a:ext cx="5368462" cy="3728300"/>
          </a:xfrm>
          <a:prstGeom prst="rect">
            <a:avLst/>
          </a:prstGeom>
        </p:spPr>
      </p:pic>
      <p:sp>
        <p:nvSpPr>
          <p:cNvPr id="7" name="TextBox 6">
            <a:extLst>
              <a:ext uri="{FF2B5EF4-FFF2-40B4-BE49-F238E27FC236}">
                <a16:creationId xmlns:a16="http://schemas.microsoft.com/office/drawing/2014/main" id="{DF9BAA7F-03FD-47FF-B213-E3418478E420}"/>
              </a:ext>
            </a:extLst>
          </p:cNvPr>
          <p:cNvSpPr txBox="1"/>
          <p:nvPr/>
        </p:nvSpPr>
        <p:spPr>
          <a:xfrm>
            <a:off x="1456049" y="2831164"/>
            <a:ext cx="1297756" cy="369332"/>
          </a:xfrm>
          <a:prstGeom prst="rect">
            <a:avLst/>
          </a:prstGeom>
          <a:noFill/>
        </p:spPr>
        <p:txBody>
          <a:bodyPr wrap="square" rtlCol="0">
            <a:spAutoFit/>
          </a:bodyPr>
          <a:lstStyle/>
          <a:p>
            <a:r>
              <a:rPr lang="en-GB" b="1"/>
              <a:t>Detuning:</a:t>
            </a:r>
          </a:p>
        </p:txBody>
      </p:sp>
      <p:sp>
        <p:nvSpPr>
          <p:cNvPr id="8" name="TextBox 7">
            <a:extLst>
              <a:ext uri="{FF2B5EF4-FFF2-40B4-BE49-F238E27FC236}">
                <a16:creationId xmlns:a16="http://schemas.microsoft.com/office/drawing/2014/main" id="{81B78F1D-A9DA-4992-93EF-343944195D73}"/>
              </a:ext>
            </a:extLst>
          </p:cNvPr>
          <p:cNvSpPr txBox="1"/>
          <p:nvPr/>
        </p:nvSpPr>
        <p:spPr>
          <a:xfrm>
            <a:off x="1379457" y="4139551"/>
            <a:ext cx="2030297" cy="646331"/>
          </a:xfrm>
          <a:prstGeom prst="rect">
            <a:avLst/>
          </a:prstGeom>
          <a:noFill/>
        </p:spPr>
        <p:txBody>
          <a:bodyPr wrap="square" rtlCol="0">
            <a:spAutoFit/>
          </a:bodyPr>
          <a:lstStyle/>
          <a:p>
            <a:r>
              <a:rPr lang="en-GB" b="1"/>
              <a:t>Generalised Rabi frequency:</a:t>
            </a:r>
          </a:p>
        </p:txBody>
      </p:sp>
      <p:sp>
        <p:nvSpPr>
          <p:cNvPr id="10" name="TextBox 9">
            <a:extLst>
              <a:ext uri="{FF2B5EF4-FFF2-40B4-BE49-F238E27FC236}">
                <a16:creationId xmlns:a16="http://schemas.microsoft.com/office/drawing/2014/main" id="{15D5D85E-371B-410A-BB50-669815E74631}"/>
              </a:ext>
            </a:extLst>
          </p:cNvPr>
          <p:cNvSpPr txBox="1"/>
          <p:nvPr/>
        </p:nvSpPr>
        <p:spPr>
          <a:xfrm>
            <a:off x="6475377" y="5648768"/>
            <a:ext cx="4609708" cy="261610"/>
          </a:xfrm>
          <a:prstGeom prst="rect">
            <a:avLst/>
          </a:prstGeom>
          <a:noFill/>
        </p:spPr>
        <p:txBody>
          <a:bodyPr wrap="square" rtlCol="0">
            <a:spAutoFit/>
          </a:bodyPr>
          <a:lstStyle/>
          <a:p>
            <a:r>
              <a:rPr lang="en-GB" sz="1100"/>
              <a:t>Figure 5: Plots of the excited population with variable detuning </a:t>
            </a:r>
          </a:p>
        </p:txBody>
      </p:sp>
      <p:sp>
        <p:nvSpPr>
          <p:cNvPr id="9" name="Slide Number Placeholder 8">
            <a:extLst>
              <a:ext uri="{FF2B5EF4-FFF2-40B4-BE49-F238E27FC236}">
                <a16:creationId xmlns:a16="http://schemas.microsoft.com/office/drawing/2014/main" id="{A3D83AE6-8682-41A8-8E03-C6BEB8793259}"/>
              </a:ext>
            </a:extLst>
          </p:cNvPr>
          <p:cNvSpPr>
            <a:spLocks noGrp="1"/>
          </p:cNvSpPr>
          <p:nvPr>
            <p:ph type="sldNum" sz="quarter" idx="12"/>
          </p:nvPr>
        </p:nvSpPr>
        <p:spPr/>
        <p:txBody>
          <a:bodyPr/>
          <a:lstStyle/>
          <a:p>
            <a:fld id="{34B7E4EF-A1BD-40F4-AB7B-04F084DD991D}" type="slidenum">
              <a:rPr lang="en-US" sz="1600" smtClean="0"/>
              <a:t>12</a:t>
            </a:fld>
            <a:endParaRPr lang="en-US" sz="1600"/>
          </a:p>
        </p:txBody>
      </p:sp>
    </p:spTree>
    <p:extLst>
      <p:ext uri="{BB962C8B-B14F-4D97-AF65-F5344CB8AC3E}">
        <p14:creationId xmlns:p14="http://schemas.microsoft.com/office/powerpoint/2010/main" val="2966626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4CECF-B009-4C31-AAF3-EB2AD07CF836}"/>
              </a:ext>
            </a:extLst>
          </p:cNvPr>
          <p:cNvSpPr>
            <a:spLocks noGrp="1"/>
          </p:cNvSpPr>
          <p:nvPr>
            <p:ph type="title"/>
          </p:nvPr>
        </p:nvSpPr>
        <p:spPr/>
        <p:txBody>
          <a:bodyPr/>
          <a:lstStyle/>
          <a:p>
            <a:pPr algn="ctr"/>
            <a:r>
              <a:rPr lang="en-GB"/>
              <a:t>Illustrative example: </a:t>
            </a:r>
            <a:br>
              <a:rPr lang="en-GB"/>
            </a:br>
            <a:r>
              <a:rPr lang="en-GB"/>
              <a:t>spin-boson model with tunnelling</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A991607-8700-478F-8DB9-2A4C7786EEAB}"/>
                  </a:ext>
                </a:extLst>
              </p:cNvPr>
              <p:cNvSpPr txBox="1"/>
              <p:nvPr/>
            </p:nvSpPr>
            <p:spPr>
              <a:xfrm>
                <a:off x="4975933" y="4048488"/>
                <a:ext cx="3019545" cy="414537"/>
              </a:xfrm>
              <a:prstGeom prst="rect">
                <a:avLst/>
              </a:prstGeom>
              <a:noFill/>
            </p:spPr>
            <p:txBody>
              <a:bodyPr wrap="none" lIns="0" tIns="0" rIns="0" bIns="0" rtlCol="0">
                <a:spAutoFit/>
              </a:bodyPr>
              <a:lstStyle/>
              <a:p>
                <a14:m>
                  <m:oMath xmlns:m="http://schemas.openxmlformats.org/officeDocument/2006/math">
                    <m:d>
                      <m:dPr>
                        <m:begChr m:val="|"/>
                        <m:endChr m:val=""/>
                        <m:ctrlPr>
                          <a:rPr lang="en-GB" i="1" smtClean="0">
                            <a:latin typeface="Cambria Math" panose="02040503050406030204" pitchFamily="18" charset="0"/>
                          </a:rPr>
                        </m:ctrlPr>
                      </m:dPr>
                      <m:e>
                        <m:d>
                          <m:dPr>
                            <m:begChr m:val=""/>
                            <m:endChr m:val="⟩"/>
                            <m:ctrlPr>
                              <a:rPr lang="en-GB" i="1">
                                <a:latin typeface="Cambria Math" panose="02040503050406030204" pitchFamily="18" charset="0"/>
                              </a:rPr>
                            </m:ctrlPr>
                          </m:dPr>
                          <m:e>
                            <m:r>
                              <a:rPr lang="en-GB" b="0" i="1" smtClean="0">
                                <a:latin typeface="Cambria Math" panose="02040503050406030204" pitchFamily="18" charset="0"/>
                              </a:rPr>
                              <m:t>+</m:t>
                            </m:r>
                          </m:e>
                        </m:d>
                      </m:e>
                    </m:d>
                    <m:r>
                      <a:rPr lang="en-GB" i="1" smtClean="0">
                        <a:latin typeface="Cambria Math" panose="02040503050406030204" pitchFamily="18" charset="0"/>
                      </a:rPr>
                      <m:t>=</m:t>
                    </m:r>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sin</m:t>
                        </m:r>
                      </m:fName>
                      <m:e>
                        <m:d>
                          <m:dPr>
                            <m:ctrlPr>
                              <a:rPr lang="en-GB" b="0" i="1" smtClean="0">
                                <a:latin typeface="Cambria Math" panose="02040503050406030204" pitchFamily="18" charset="0"/>
                              </a:rPr>
                            </m:ctrlPr>
                          </m:dPr>
                          <m:e>
                            <m:f>
                              <m:fPr>
                                <m:ctrlPr>
                                  <a:rPr lang="en-GB" b="0" i="1" smtClean="0">
                                    <a:latin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𝜃</m:t>
                                </m:r>
                              </m:num>
                              <m:den>
                                <m:r>
                                  <a:rPr lang="en-GB" b="0" i="1" smtClean="0">
                                    <a:latin typeface="Cambria Math" panose="02040503050406030204" pitchFamily="18" charset="0"/>
                                  </a:rPr>
                                  <m:t>2</m:t>
                                </m:r>
                              </m:den>
                            </m:f>
                          </m:e>
                        </m:d>
                        <m:d>
                          <m:dPr>
                            <m:begChr m:val="|"/>
                            <m:endChr m:val=""/>
                            <m:ctrlPr>
                              <a:rPr lang="en-GB" i="1">
                                <a:latin typeface="Cambria Math" panose="02040503050406030204" pitchFamily="18" charset="0"/>
                              </a:rPr>
                            </m:ctrlPr>
                          </m:dPr>
                          <m:e>
                            <m:d>
                              <m:dPr>
                                <m:begChr m:val=""/>
                                <m:endChr m:val="⟩"/>
                                <m:ctrlPr>
                                  <a:rPr lang="en-GB" i="1">
                                    <a:latin typeface="Cambria Math" panose="02040503050406030204" pitchFamily="18" charset="0"/>
                                  </a:rPr>
                                </m:ctrlPr>
                              </m:dPr>
                              <m:e>
                                <m:r>
                                  <a:rPr lang="en-GB" b="0" i="1" smtClean="0">
                                    <a:latin typeface="Cambria Math" panose="02040503050406030204" pitchFamily="18" charset="0"/>
                                  </a:rPr>
                                  <m:t>𝑔</m:t>
                                </m:r>
                              </m:e>
                            </m:d>
                          </m:e>
                        </m:d>
                      </m:e>
                    </m:func>
                    <m:r>
                      <a:rPr lang="en-GB" b="0" i="1" smtClean="0">
                        <a:latin typeface="Cambria Math" panose="02040503050406030204" pitchFamily="18" charset="0"/>
                      </a:rPr>
                      <m:t>+</m:t>
                    </m:r>
                    <m:r>
                      <m:rPr>
                        <m:sty m:val="p"/>
                      </m:rPr>
                      <a:rPr lang="en-GB" b="0" i="0" smtClean="0">
                        <a:latin typeface="Cambria Math" panose="02040503050406030204" pitchFamily="18" charset="0"/>
                      </a:rPr>
                      <m:t>cos</m:t>
                    </m:r>
                    <m:d>
                      <m:dPr>
                        <m:ctrlPr>
                          <a:rPr lang="en-GB" b="0" i="1" smtClean="0">
                            <a:latin typeface="Cambria Math" panose="02040503050406030204" pitchFamily="18" charset="0"/>
                          </a:rPr>
                        </m:ctrlPr>
                      </m:dPr>
                      <m:e>
                        <m:f>
                          <m:fPr>
                            <m:ctrlPr>
                              <a:rPr lang="en-GB" b="0" i="1" smtClean="0">
                                <a:latin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𝜃</m:t>
                            </m:r>
                          </m:num>
                          <m:den>
                            <m:r>
                              <a:rPr lang="en-GB" b="0" i="1" smtClean="0">
                                <a:latin typeface="Cambria Math" panose="02040503050406030204" pitchFamily="18" charset="0"/>
                              </a:rPr>
                              <m:t>2</m:t>
                            </m:r>
                          </m:den>
                        </m:f>
                      </m:e>
                    </m:d>
                  </m:oMath>
                </a14:m>
                <a:r>
                  <a:rPr lang="en-GB"/>
                  <a:t> </a:t>
                </a:r>
                <a14:m>
                  <m:oMath xmlns:m="http://schemas.openxmlformats.org/officeDocument/2006/math">
                    <m:d>
                      <m:dPr>
                        <m:begChr m:val="|"/>
                        <m:endChr m:val=""/>
                        <m:ctrlPr>
                          <a:rPr lang="en-GB" i="1">
                            <a:latin typeface="Cambria Math" panose="02040503050406030204" pitchFamily="18" charset="0"/>
                          </a:rPr>
                        </m:ctrlPr>
                      </m:dPr>
                      <m:e>
                        <m:d>
                          <m:dPr>
                            <m:begChr m:val=""/>
                            <m:endChr m:val="⟩"/>
                            <m:ctrlPr>
                              <a:rPr lang="en-GB" i="1">
                                <a:latin typeface="Cambria Math" panose="02040503050406030204" pitchFamily="18" charset="0"/>
                              </a:rPr>
                            </m:ctrlPr>
                          </m:dPr>
                          <m:e>
                            <m:r>
                              <a:rPr lang="en-GB" i="1">
                                <a:latin typeface="Cambria Math" panose="02040503050406030204" pitchFamily="18" charset="0"/>
                              </a:rPr>
                              <m:t>𝑒</m:t>
                            </m:r>
                          </m:e>
                        </m:d>
                      </m:e>
                    </m:d>
                  </m:oMath>
                </a14:m>
                <a:endParaRPr lang="en-GB"/>
              </a:p>
            </p:txBody>
          </p:sp>
        </mc:Choice>
        <mc:Fallback xmlns="">
          <p:sp>
            <p:nvSpPr>
              <p:cNvPr id="3" name="TextBox 2">
                <a:extLst>
                  <a:ext uri="{FF2B5EF4-FFF2-40B4-BE49-F238E27FC236}">
                    <a16:creationId xmlns:a16="http://schemas.microsoft.com/office/drawing/2014/main" id="{FA991607-8700-478F-8DB9-2A4C7786EEAB}"/>
                  </a:ext>
                </a:extLst>
              </p:cNvPr>
              <p:cNvSpPr txBox="1">
                <a:spLocks noRot="1" noChangeAspect="1" noMove="1" noResize="1" noEditPoints="1" noAdjustHandles="1" noChangeArrowheads="1" noChangeShapeType="1" noTextEdit="1"/>
              </p:cNvSpPr>
              <p:nvPr/>
            </p:nvSpPr>
            <p:spPr>
              <a:xfrm>
                <a:off x="4975933" y="4048488"/>
                <a:ext cx="3019545" cy="414537"/>
              </a:xfrm>
              <a:prstGeom prst="rect">
                <a:avLst/>
              </a:prstGeom>
              <a:blipFill>
                <a:blip r:embed="rId2"/>
                <a:stretch>
                  <a:fillRect l="-14113" t="-100000" r="-16532" b="-16176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89CE234-4320-4832-8FC2-C8F6672ED400}"/>
                  </a:ext>
                </a:extLst>
              </p:cNvPr>
              <p:cNvSpPr txBox="1"/>
              <p:nvPr/>
            </p:nvSpPr>
            <p:spPr>
              <a:xfrm>
                <a:off x="4975933" y="4636538"/>
                <a:ext cx="2952988" cy="414537"/>
              </a:xfrm>
              <a:prstGeom prst="rect">
                <a:avLst/>
              </a:prstGeom>
              <a:noFill/>
            </p:spPr>
            <p:txBody>
              <a:bodyPr wrap="none" lIns="0" tIns="0" rIns="0" bIns="0" rtlCol="0">
                <a:spAutoFit/>
              </a:bodyPr>
              <a:lstStyle/>
              <a:p>
                <a14:m>
                  <m:oMath xmlns:m="http://schemas.openxmlformats.org/officeDocument/2006/math">
                    <m:d>
                      <m:dPr>
                        <m:begChr m:val="|"/>
                        <m:endChr m:val=""/>
                        <m:ctrlPr>
                          <a:rPr lang="en-GB" i="1" smtClean="0">
                            <a:latin typeface="Cambria Math" panose="02040503050406030204" pitchFamily="18" charset="0"/>
                          </a:rPr>
                        </m:ctrlPr>
                      </m:dPr>
                      <m:e>
                        <m:d>
                          <m:dPr>
                            <m:begChr m:val=""/>
                            <m:endChr m:val="⟩"/>
                            <m:ctrlPr>
                              <a:rPr lang="en-GB" i="1">
                                <a:latin typeface="Cambria Math" panose="02040503050406030204" pitchFamily="18" charset="0"/>
                              </a:rPr>
                            </m:ctrlPr>
                          </m:dPr>
                          <m:e>
                            <m:r>
                              <a:rPr lang="en-GB" b="0" i="1" smtClean="0">
                                <a:latin typeface="Cambria Math" panose="02040503050406030204" pitchFamily="18" charset="0"/>
                              </a:rPr>
                              <m:t>−</m:t>
                            </m:r>
                          </m:e>
                        </m:d>
                      </m:e>
                    </m:d>
                    <m:r>
                      <a:rPr lang="en-GB" i="1" smtClean="0">
                        <a:latin typeface="Cambria Math" panose="02040503050406030204" pitchFamily="18" charset="0"/>
                      </a:rPr>
                      <m:t>=</m:t>
                    </m:r>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cos</m:t>
                        </m:r>
                      </m:fName>
                      <m:e>
                        <m:d>
                          <m:dPr>
                            <m:ctrlPr>
                              <a:rPr lang="en-GB" b="0" i="1" smtClean="0">
                                <a:latin typeface="Cambria Math" panose="02040503050406030204" pitchFamily="18" charset="0"/>
                              </a:rPr>
                            </m:ctrlPr>
                          </m:dPr>
                          <m:e>
                            <m:f>
                              <m:fPr>
                                <m:ctrlPr>
                                  <a:rPr lang="en-GB" b="0" i="1" smtClean="0">
                                    <a:latin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𝜃</m:t>
                                </m:r>
                              </m:num>
                              <m:den>
                                <m:r>
                                  <a:rPr lang="en-GB" b="0" i="1" smtClean="0">
                                    <a:latin typeface="Cambria Math" panose="02040503050406030204" pitchFamily="18" charset="0"/>
                                  </a:rPr>
                                  <m:t>2</m:t>
                                </m:r>
                              </m:den>
                            </m:f>
                          </m:e>
                        </m:d>
                        <m:d>
                          <m:dPr>
                            <m:begChr m:val="|"/>
                            <m:endChr m:val=""/>
                            <m:ctrlPr>
                              <a:rPr lang="en-GB" i="1">
                                <a:latin typeface="Cambria Math" panose="02040503050406030204" pitchFamily="18" charset="0"/>
                              </a:rPr>
                            </m:ctrlPr>
                          </m:dPr>
                          <m:e>
                            <m:d>
                              <m:dPr>
                                <m:begChr m:val=""/>
                                <m:endChr m:val="⟩"/>
                                <m:ctrlPr>
                                  <a:rPr lang="en-GB" i="1">
                                    <a:latin typeface="Cambria Math" panose="02040503050406030204" pitchFamily="18" charset="0"/>
                                  </a:rPr>
                                </m:ctrlPr>
                              </m:dPr>
                              <m:e>
                                <m:r>
                                  <a:rPr lang="en-GB" b="0" i="1" smtClean="0">
                                    <a:latin typeface="Cambria Math" panose="02040503050406030204" pitchFamily="18" charset="0"/>
                                  </a:rPr>
                                  <m:t>𝑔</m:t>
                                </m:r>
                              </m:e>
                            </m:d>
                          </m:e>
                        </m:d>
                      </m:e>
                    </m:func>
                    <m:r>
                      <a:rPr lang="en-GB" b="0" i="1" smtClean="0">
                        <a:latin typeface="Cambria Math" panose="02040503050406030204" pitchFamily="18" charset="0"/>
                      </a:rPr>
                      <m:t>−</m:t>
                    </m:r>
                    <m:r>
                      <m:rPr>
                        <m:sty m:val="p"/>
                      </m:rPr>
                      <a:rPr lang="en-GB" b="0" i="0" smtClean="0">
                        <a:latin typeface="Cambria Math" panose="02040503050406030204" pitchFamily="18" charset="0"/>
                      </a:rPr>
                      <m:t>sin</m:t>
                    </m:r>
                    <m:d>
                      <m:dPr>
                        <m:ctrlPr>
                          <a:rPr lang="en-GB" b="0" i="1" smtClean="0">
                            <a:latin typeface="Cambria Math" panose="02040503050406030204" pitchFamily="18" charset="0"/>
                          </a:rPr>
                        </m:ctrlPr>
                      </m:dPr>
                      <m:e>
                        <m:f>
                          <m:fPr>
                            <m:ctrlPr>
                              <a:rPr lang="en-GB" b="0" i="1" smtClean="0">
                                <a:latin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𝜃</m:t>
                            </m:r>
                          </m:num>
                          <m:den>
                            <m:r>
                              <a:rPr lang="en-GB" b="0" i="1" smtClean="0">
                                <a:latin typeface="Cambria Math" panose="02040503050406030204" pitchFamily="18" charset="0"/>
                              </a:rPr>
                              <m:t>2</m:t>
                            </m:r>
                          </m:den>
                        </m:f>
                      </m:e>
                    </m:d>
                  </m:oMath>
                </a14:m>
                <a:r>
                  <a:rPr lang="en-GB"/>
                  <a:t> </a:t>
                </a:r>
                <a14:m>
                  <m:oMath xmlns:m="http://schemas.openxmlformats.org/officeDocument/2006/math">
                    <m:d>
                      <m:dPr>
                        <m:begChr m:val="|"/>
                        <m:endChr m:val=""/>
                        <m:ctrlPr>
                          <a:rPr lang="en-GB" i="1">
                            <a:latin typeface="Cambria Math" panose="02040503050406030204" pitchFamily="18" charset="0"/>
                          </a:rPr>
                        </m:ctrlPr>
                      </m:dPr>
                      <m:e>
                        <m:d>
                          <m:dPr>
                            <m:begChr m:val=""/>
                            <m:endChr m:val="⟩"/>
                            <m:ctrlPr>
                              <a:rPr lang="en-GB" i="1">
                                <a:latin typeface="Cambria Math" panose="02040503050406030204" pitchFamily="18" charset="0"/>
                              </a:rPr>
                            </m:ctrlPr>
                          </m:dPr>
                          <m:e>
                            <m:r>
                              <a:rPr lang="en-GB" i="1">
                                <a:latin typeface="Cambria Math" panose="02040503050406030204" pitchFamily="18" charset="0"/>
                              </a:rPr>
                              <m:t>𝑒</m:t>
                            </m:r>
                          </m:e>
                        </m:d>
                      </m:e>
                    </m:d>
                  </m:oMath>
                </a14:m>
                <a:endParaRPr lang="en-GB"/>
              </a:p>
            </p:txBody>
          </p:sp>
        </mc:Choice>
        <mc:Fallback xmlns="">
          <p:sp>
            <p:nvSpPr>
              <p:cNvPr id="4" name="TextBox 3">
                <a:extLst>
                  <a:ext uri="{FF2B5EF4-FFF2-40B4-BE49-F238E27FC236}">
                    <a16:creationId xmlns:a16="http://schemas.microsoft.com/office/drawing/2014/main" id="{289CE234-4320-4832-8FC2-C8F6672ED400}"/>
                  </a:ext>
                </a:extLst>
              </p:cNvPr>
              <p:cNvSpPr txBox="1">
                <a:spLocks noRot="1" noChangeAspect="1" noMove="1" noResize="1" noEditPoints="1" noAdjustHandles="1" noChangeArrowheads="1" noChangeShapeType="1" noTextEdit="1"/>
              </p:cNvSpPr>
              <p:nvPr/>
            </p:nvSpPr>
            <p:spPr>
              <a:xfrm>
                <a:off x="4975933" y="4636538"/>
                <a:ext cx="2952988" cy="414537"/>
              </a:xfrm>
              <a:prstGeom prst="rect">
                <a:avLst/>
              </a:prstGeom>
              <a:blipFill>
                <a:blip r:embed="rId3"/>
                <a:stretch>
                  <a:fillRect l="-14433" t="-101471" r="-19175" b="-160294"/>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49FF2542-F6D4-4FE6-9C54-788B5CF0BD28}"/>
              </a:ext>
            </a:extLst>
          </p:cNvPr>
          <p:cNvSpPr txBox="1"/>
          <p:nvPr/>
        </p:nvSpPr>
        <p:spPr>
          <a:xfrm>
            <a:off x="1227055" y="4255756"/>
            <a:ext cx="2903324" cy="646330"/>
          </a:xfrm>
          <a:prstGeom prst="rect">
            <a:avLst/>
          </a:prstGeom>
          <a:noFill/>
        </p:spPr>
        <p:txBody>
          <a:bodyPr wrap="square" rtlCol="0">
            <a:spAutoFit/>
          </a:bodyPr>
          <a:lstStyle/>
          <a:p>
            <a:r>
              <a:rPr lang="en-GB" b="1"/>
              <a:t>Eigenstates of the system Hamiltonian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BD2CFB7-775C-4399-8E2E-ACDD3237E3C8}"/>
                  </a:ext>
                </a:extLst>
              </p:cNvPr>
              <p:cNvSpPr txBox="1"/>
              <p:nvPr/>
            </p:nvSpPr>
            <p:spPr>
              <a:xfrm>
                <a:off x="4572457" y="2684665"/>
                <a:ext cx="5141072" cy="803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𝐻</m:t>
                          </m:r>
                        </m:e>
                        <m:sub>
                          <m:r>
                            <a:rPr lang="en-GB" b="0" i="1" smtClean="0">
                              <a:latin typeface="Cambria Math" panose="02040503050406030204" pitchFamily="18" charset="0"/>
                            </a:rPr>
                            <m:t>𝑡𝑜𝑡</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𝑣</m:t>
                          </m:r>
                        </m:num>
                        <m:den>
                          <m:r>
                            <a:rPr lang="en-GB" b="0" i="1" smtClean="0">
                              <a:latin typeface="Cambria Math" panose="02040503050406030204" pitchFamily="18" charset="0"/>
                            </a:rPr>
                            <m:t>2</m:t>
                          </m:r>
                        </m:den>
                      </m:f>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rPr>
                            <m:t>𝑧</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m:t>
                          </m:r>
                        </m:num>
                        <m:den>
                          <m:r>
                            <a:rPr lang="en-GB" b="0" i="1" smtClean="0">
                              <a:latin typeface="Cambria Math" panose="02040503050406030204" pitchFamily="18" charset="0"/>
                            </a:rPr>
                            <m:t>2</m:t>
                          </m:r>
                        </m:den>
                      </m:f>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rPr>
                            <m:t>𝑥</m:t>
                          </m:r>
                        </m:sub>
                      </m:sSub>
                      <m:r>
                        <a:rPr lang="en-GB" b="0" i="1" smtClean="0">
                          <a:latin typeface="Cambria Math" panose="02040503050406030204" pitchFamily="18" charset="0"/>
                        </a:rPr>
                        <m:t>+</m:t>
                      </m:r>
                      <m:nary>
                        <m:naryPr>
                          <m:chr m:val="∑"/>
                          <m:ctrlPr>
                            <a:rPr lang="en-GB" b="0" i="1" smtClean="0">
                              <a:latin typeface="Cambria Math" panose="02040503050406030204" pitchFamily="18" charset="0"/>
                            </a:rPr>
                          </m:ctrlPr>
                        </m:naryPr>
                        <m:sub>
                          <m:r>
                            <m:rPr>
                              <m:brk m:alnAt="23"/>
                            </m:rPr>
                            <a:rPr lang="en-GB" b="1" i="1" smtClean="0">
                              <a:latin typeface="Cambria Math" panose="02040503050406030204" pitchFamily="18" charset="0"/>
                            </a:rPr>
                            <m:t>𝒌</m:t>
                          </m:r>
                        </m:sub>
                        <m:sup/>
                        <m:e>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𝜔</m:t>
                              </m:r>
                            </m:e>
                            <m:sub>
                              <m:r>
                                <a:rPr lang="en-GB" b="1" i="1" smtClean="0">
                                  <a:latin typeface="Cambria Math" panose="02040503050406030204" pitchFamily="18" charset="0"/>
                                </a:rPr>
                                <m:t>𝒌</m:t>
                              </m:r>
                            </m:sub>
                          </m:sSub>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𝑏</m:t>
                              </m:r>
                            </m:e>
                            <m:sub>
                              <m:r>
                                <a:rPr lang="en-GB" b="1" i="1" smtClean="0">
                                  <a:latin typeface="Cambria Math" panose="02040503050406030204" pitchFamily="18" charset="0"/>
                                </a:rPr>
                                <m:t>𝒌</m:t>
                              </m:r>
                            </m:sub>
                            <m:sup>
                              <m:r>
                                <a:rPr lang="en-GB" b="0" i="1" smtClean="0">
                                  <a:latin typeface="Cambria Math" panose="02040503050406030204" pitchFamily="18" charset="0"/>
                                </a:rPr>
                                <m:t>+</m:t>
                              </m:r>
                            </m:sup>
                          </m:sSubSup>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1" i="1" smtClean="0">
                                  <a:latin typeface="Cambria Math" panose="02040503050406030204" pitchFamily="18" charset="0"/>
                                </a:rPr>
                                <m:t>𝒌</m:t>
                              </m:r>
                            </m:sub>
                          </m:sSub>
                          <m:r>
                            <a:rPr lang="en-GB" b="0" i="1" smtClean="0">
                              <a:latin typeface="Cambria Math" panose="02040503050406030204" pitchFamily="18" charset="0"/>
                            </a:rPr>
                            <m:t>+</m:t>
                          </m:r>
                          <m:nary>
                            <m:naryPr>
                              <m:chr m:val="∑"/>
                              <m:supHide m:val="on"/>
                              <m:ctrlPr>
                                <a:rPr lang="en-GB" b="0" i="1" smtClean="0">
                                  <a:latin typeface="Cambria Math" panose="02040503050406030204" pitchFamily="18" charset="0"/>
                                </a:rPr>
                              </m:ctrlPr>
                            </m:naryPr>
                            <m:sub>
                              <m:r>
                                <m:rPr>
                                  <m:brk m:alnAt="7"/>
                                </m:rPr>
                                <a:rPr lang="en-GB" b="1" i="1" smtClean="0">
                                  <a:latin typeface="Cambria Math" panose="02040503050406030204" pitchFamily="18" charset="0"/>
                                </a:rPr>
                                <m:t>𝒌</m:t>
                              </m:r>
                            </m:sub>
                            <m:sup/>
                            <m:e>
                              <m:sSub>
                                <m:sSubPr>
                                  <m:ctrlPr>
                                    <a:rPr lang="en-GB" b="0" i="1" smtClean="0">
                                      <a:latin typeface="Cambria Math" panose="02040503050406030204" pitchFamily="18" charset="0"/>
                                    </a:rPr>
                                  </m:ctrlPr>
                                </m:sSubPr>
                                <m:e>
                                  <m:r>
                                    <a:rPr lang="en-GB" b="0" i="1" smtClean="0">
                                      <a:latin typeface="Cambria Math" panose="02040503050406030204" pitchFamily="18" charset="0"/>
                                    </a:rPr>
                                    <m:t>𝑔</m:t>
                                  </m:r>
                                </m:e>
                                <m:sub>
                                  <m:r>
                                    <a:rPr lang="en-GB" b="1" i="1" smtClean="0">
                                      <a:latin typeface="Cambria Math" panose="02040503050406030204" pitchFamily="18" charset="0"/>
                                    </a:rPr>
                                    <m:t>𝒌</m:t>
                                  </m:r>
                                </m:sub>
                              </m:sSub>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𝑏</m:t>
                                  </m:r>
                                </m:e>
                                <m:sub>
                                  <m:r>
                                    <a:rPr lang="en-GB" b="1" i="1" smtClean="0">
                                      <a:latin typeface="Cambria Math" panose="02040503050406030204" pitchFamily="18" charset="0"/>
                                    </a:rPr>
                                    <m:t>𝒌</m:t>
                                  </m:r>
                                </m:sub>
                                <m:sup>
                                  <m:r>
                                    <a:rPr lang="en-GB" b="0" i="1" smtClean="0">
                                      <a:latin typeface="Cambria Math" panose="02040503050406030204" pitchFamily="18" charset="0"/>
                                    </a:rPr>
                                    <m:t>+</m:t>
                                  </m:r>
                                </m:sup>
                              </m:sSubSup>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1" i="1" smtClean="0">
                                      <a:latin typeface="Cambria Math" panose="02040503050406030204" pitchFamily="18" charset="0"/>
                                    </a:rPr>
                                    <m:t>𝒌</m:t>
                                  </m:r>
                                </m:sub>
                              </m:sSub>
                              <m:r>
                                <a:rPr lang="en-GB" b="0" i="1" smtClean="0">
                                  <a:latin typeface="Cambria Math" panose="02040503050406030204" pitchFamily="18" charset="0"/>
                                </a:rPr>
                                <m:t>)</m:t>
                              </m:r>
                            </m:e>
                          </m:nary>
                        </m:e>
                      </m:nary>
                    </m:oMath>
                  </m:oMathPara>
                </a14:m>
                <a:endParaRPr lang="en-GB"/>
              </a:p>
            </p:txBody>
          </p:sp>
        </mc:Choice>
        <mc:Fallback xmlns="">
          <p:sp>
            <p:nvSpPr>
              <p:cNvPr id="8" name="TextBox 7">
                <a:extLst>
                  <a:ext uri="{FF2B5EF4-FFF2-40B4-BE49-F238E27FC236}">
                    <a16:creationId xmlns:a16="http://schemas.microsoft.com/office/drawing/2014/main" id="{7BD2CFB7-775C-4399-8E2E-ACDD3237E3C8}"/>
                  </a:ext>
                </a:extLst>
              </p:cNvPr>
              <p:cNvSpPr txBox="1">
                <a:spLocks noRot="1" noChangeAspect="1" noMove="1" noResize="1" noEditPoints="1" noAdjustHandles="1" noChangeArrowheads="1" noChangeShapeType="1" noTextEdit="1"/>
              </p:cNvSpPr>
              <p:nvPr/>
            </p:nvSpPr>
            <p:spPr>
              <a:xfrm>
                <a:off x="4572457" y="2684665"/>
                <a:ext cx="5141072" cy="803040"/>
              </a:xfrm>
              <a:prstGeom prst="rect">
                <a:avLst/>
              </a:prstGeom>
              <a:blipFill>
                <a:blip r:embed="rId4"/>
                <a:stretch>
                  <a:fillRect/>
                </a:stretch>
              </a:blipFill>
            </p:spPr>
            <p:txBody>
              <a:bodyPr/>
              <a:lstStyle/>
              <a:p>
                <a:r>
                  <a:rPr lang="en-GB">
                    <a:noFill/>
                  </a:rPr>
                  <a:t> </a:t>
                </a:r>
              </a:p>
            </p:txBody>
          </p:sp>
        </mc:Fallback>
      </mc:AlternateContent>
      <p:sp>
        <p:nvSpPr>
          <p:cNvPr id="9" name="TextBox 8">
            <a:extLst>
              <a:ext uri="{FF2B5EF4-FFF2-40B4-BE49-F238E27FC236}">
                <a16:creationId xmlns:a16="http://schemas.microsoft.com/office/drawing/2014/main" id="{2B76513F-DB73-420B-BD68-35E463D6E6D6}"/>
              </a:ext>
            </a:extLst>
          </p:cNvPr>
          <p:cNvSpPr txBox="1"/>
          <p:nvPr/>
        </p:nvSpPr>
        <p:spPr>
          <a:xfrm>
            <a:off x="1227055" y="2901519"/>
            <a:ext cx="2182427" cy="369332"/>
          </a:xfrm>
          <a:prstGeom prst="rect">
            <a:avLst/>
          </a:prstGeom>
          <a:noFill/>
        </p:spPr>
        <p:txBody>
          <a:bodyPr wrap="square" rtlCol="0">
            <a:spAutoFit/>
          </a:bodyPr>
          <a:lstStyle/>
          <a:p>
            <a:r>
              <a:rPr lang="en-GB" b="1"/>
              <a:t>Total Hamiltonian</a:t>
            </a:r>
          </a:p>
        </p:txBody>
      </p:sp>
      <p:sp>
        <p:nvSpPr>
          <p:cNvPr id="10" name="Rectangle 9">
            <a:extLst>
              <a:ext uri="{FF2B5EF4-FFF2-40B4-BE49-F238E27FC236}">
                <a16:creationId xmlns:a16="http://schemas.microsoft.com/office/drawing/2014/main" id="{7AA9D0A9-8202-403A-8903-B98014821682}"/>
              </a:ext>
            </a:extLst>
          </p:cNvPr>
          <p:cNvSpPr/>
          <p:nvPr/>
        </p:nvSpPr>
        <p:spPr>
          <a:xfrm>
            <a:off x="4391517" y="2684665"/>
            <a:ext cx="5322011" cy="917114"/>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B420A02-8C38-484B-BC01-C0700F3A2F1D}"/>
                  </a:ext>
                </a:extLst>
              </p:cNvPr>
              <p:cNvSpPr txBox="1"/>
              <p:nvPr/>
            </p:nvSpPr>
            <p:spPr>
              <a:xfrm>
                <a:off x="8841032" y="4151850"/>
                <a:ext cx="1529008"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𝜃</m:t>
                      </m:r>
                      <m:r>
                        <a:rPr lang="en-GB" b="0" i="1" smtClean="0">
                          <a:latin typeface="Cambria Math" panose="02040503050406030204" pitchFamily="18" charset="0"/>
                          <a:ea typeface="Cambria Math" panose="02040503050406030204" pitchFamily="18" charset="0"/>
                        </a:rPr>
                        <m:t>=</m:t>
                      </m:r>
                      <m:sSup>
                        <m:sSupPr>
                          <m:ctrlPr>
                            <a:rPr lang="en-GB" b="0"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𝑡𝑎𝑛</m:t>
                          </m:r>
                        </m:e>
                        <m:sup>
                          <m:r>
                            <a:rPr lang="en-GB" b="0" i="1" smtClean="0">
                              <a:latin typeface="Cambria Math" panose="02040503050406030204" pitchFamily="18" charset="0"/>
                              <a:ea typeface="Cambria Math" panose="02040503050406030204" pitchFamily="18" charset="0"/>
                            </a:rPr>
                            <m:t>−1</m:t>
                          </m:r>
                        </m:sup>
                      </m:sSup>
                      <m:d>
                        <m:dPr>
                          <m:ctrlPr>
                            <a:rPr lang="en-GB" b="0" i="1" smtClean="0">
                              <a:latin typeface="Cambria Math" panose="02040503050406030204" pitchFamily="18" charset="0"/>
                              <a:ea typeface="Cambria Math" panose="02040503050406030204" pitchFamily="18" charset="0"/>
                            </a:rPr>
                          </m:ctrlPr>
                        </m:dPr>
                        <m:e>
                          <m:f>
                            <m:fPr>
                              <m:ctrlPr>
                                <a:rPr lang="en-GB"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Δ</m:t>
                              </m:r>
                            </m:num>
                            <m:den>
                              <m:r>
                                <a:rPr lang="en-GB" b="0" i="1" smtClean="0">
                                  <a:latin typeface="Cambria Math" panose="02040503050406030204" pitchFamily="18" charset="0"/>
                                  <a:ea typeface="Cambria Math" panose="02040503050406030204" pitchFamily="18" charset="0"/>
                                </a:rPr>
                                <m:t>𝜀</m:t>
                              </m:r>
                            </m:den>
                          </m:f>
                        </m:e>
                      </m:d>
                    </m:oMath>
                  </m:oMathPara>
                </a14:m>
                <a:endParaRPr lang="en-GB"/>
              </a:p>
            </p:txBody>
          </p:sp>
        </mc:Choice>
        <mc:Fallback xmlns="">
          <p:sp>
            <p:nvSpPr>
              <p:cNvPr id="6" name="TextBox 5">
                <a:extLst>
                  <a:ext uri="{FF2B5EF4-FFF2-40B4-BE49-F238E27FC236}">
                    <a16:creationId xmlns:a16="http://schemas.microsoft.com/office/drawing/2014/main" id="{CB420A02-8C38-484B-BC01-C0700F3A2F1D}"/>
                  </a:ext>
                </a:extLst>
              </p:cNvPr>
              <p:cNvSpPr txBox="1">
                <a:spLocks noRot="1" noChangeAspect="1" noMove="1" noResize="1" noEditPoints="1" noAdjustHandles="1" noChangeArrowheads="1" noChangeShapeType="1" noTextEdit="1"/>
              </p:cNvSpPr>
              <p:nvPr/>
            </p:nvSpPr>
            <p:spPr>
              <a:xfrm>
                <a:off x="8841032" y="4151850"/>
                <a:ext cx="1529008" cy="622350"/>
              </a:xfrm>
              <a:prstGeom prst="rect">
                <a:avLst/>
              </a:prstGeom>
              <a:blipFill>
                <a:blip r:embed="rId5"/>
                <a:stretch>
                  <a:fillRect/>
                </a:stretch>
              </a:blipFill>
            </p:spPr>
            <p:txBody>
              <a:bodyPr/>
              <a:lstStyle/>
              <a:p>
                <a:r>
                  <a:rPr lang="en-GB">
                    <a:noFill/>
                  </a:rPr>
                  <a:t> </a:t>
                </a:r>
              </a:p>
            </p:txBody>
          </p:sp>
        </mc:Fallback>
      </mc:AlternateContent>
      <p:sp>
        <p:nvSpPr>
          <p:cNvPr id="11" name="Slide Number Placeholder 10">
            <a:extLst>
              <a:ext uri="{FF2B5EF4-FFF2-40B4-BE49-F238E27FC236}">
                <a16:creationId xmlns:a16="http://schemas.microsoft.com/office/drawing/2014/main" id="{5E5CDDEF-1CC0-4D98-91E4-83D2B93F6E3C}"/>
              </a:ext>
            </a:extLst>
          </p:cNvPr>
          <p:cNvSpPr>
            <a:spLocks noGrp="1"/>
          </p:cNvSpPr>
          <p:nvPr>
            <p:ph type="sldNum" sz="quarter" idx="12"/>
          </p:nvPr>
        </p:nvSpPr>
        <p:spPr/>
        <p:txBody>
          <a:bodyPr/>
          <a:lstStyle/>
          <a:p>
            <a:fld id="{34B7E4EF-A1BD-40F4-AB7B-04F084DD991D}" type="slidenum">
              <a:rPr lang="en-US" sz="1600" smtClean="0"/>
              <a:t>13</a:t>
            </a:fld>
            <a:endParaRPr lang="en-US" sz="1600"/>
          </a:p>
        </p:txBody>
      </p:sp>
    </p:spTree>
    <p:extLst>
      <p:ext uri="{BB962C8B-B14F-4D97-AF65-F5344CB8AC3E}">
        <p14:creationId xmlns:p14="http://schemas.microsoft.com/office/powerpoint/2010/main" val="3212759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28AD6-1767-434D-8E70-D63CF6E75A7D}"/>
              </a:ext>
            </a:extLst>
          </p:cNvPr>
          <p:cNvSpPr>
            <a:spLocks noGrp="1"/>
          </p:cNvSpPr>
          <p:nvPr>
            <p:ph type="title"/>
          </p:nvPr>
        </p:nvSpPr>
        <p:spPr/>
        <p:txBody>
          <a:bodyPr/>
          <a:lstStyle/>
          <a:p>
            <a:pPr algn="ctr"/>
            <a:r>
              <a:rPr lang="en-GB"/>
              <a:t>Illustrative example: </a:t>
            </a:r>
            <a:br>
              <a:rPr lang="en-GB"/>
            </a:br>
            <a:r>
              <a:rPr lang="en-GB"/>
              <a:t>spin-boson model with tunnelling contd.</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6D212E8-E4C7-47E1-B4F8-E9B101E46213}"/>
                  </a:ext>
                </a:extLst>
              </p:cNvPr>
              <p:cNvSpPr txBox="1"/>
              <p:nvPr/>
            </p:nvSpPr>
            <p:spPr>
              <a:xfrm>
                <a:off x="3962955" y="2147302"/>
                <a:ext cx="7338319" cy="148951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pt-BR" i="1" smtClean="0">
                                  <a:latin typeface="Cambria Math" panose="02040503050406030204" pitchFamily="18" charset="0"/>
                                  <a:ea typeface="Cambria Math" panose="02040503050406030204" pitchFamily="18" charset="0"/>
                                </a:rPr>
                                <m:t>𝜌</m:t>
                              </m:r>
                            </m:e>
                            <m:sub>
                              <m:r>
                                <a:rPr lang="en-GB" b="0" i="1" smtClean="0">
                                  <a:latin typeface="Cambria Math" panose="02040503050406030204" pitchFamily="18" charset="0"/>
                                  <a:ea typeface="Cambria Math" panose="02040503050406030204" pitchFamily="18" charset="0"/>
                                </a:rPr>
                                <m:t>𝑆</m:t>
                              </m:r>
                            </m:sub>
                          </m:sSub>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num>
                        <m:den>
                          <m:r>
                            <a:rPr lang="pt-BR"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den>
                      </m:f>
                      <m:r>
                        <a:rPr lang="en-GB" b="0" i="1" smtClean="0">
                          <a:latin typeface="Cambria Math" panose="02040503050406030204" pitchFamily="18" charset="0"/>
                        </a:rPr>
                        <m:t>=−</m:t>
                      </m:r>
                      <m:r>
                        <a:rPr lang="en-GB" b="0" i="1" smtClean="0">
                          <a:latin typeface="Cambria Math" panose="02040503050406030204" pitchFamily="18" charset="0"/>
                        </a:rPr>
                        <m:t>𝑖</m:t>
                      </m:r>
                      <m:d>
                        <m:dPr>
                          <m:begChr m:val="["/>
                          <m:endChr m:val="]"/>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𝐻</m:t>
                              </m:r>
                            </m:e>
                            <m:sub>
                              <m:r>
                                <a:rPr lang="en-GB" b="0" i="1" smtClean="0">
                                  <a:latin typeface="Cambria Math" panose="02040503050406030204" pitchFamily="18" charset="0"/>
                                </a:rPr>
                                <m:t>𝑆</m:t>
                              </m:r>
                            </m:sub>
                          </m:sSub>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𝐻</m:t>
                              </m:r>
                            </m:e>
                            <m:sub>
                              <m:r>
                                <a:rPr lang="en-GB" b="0" i="1" smtClean="0">
                                  <a:latin typeface="Cambria Math" panose="02040503050406030204" pitchFamily="18" charset="0"/>
                                </a:rPr>
                                <m:t>𝐿𝑆</m:t>
                              </m:r>
                            </m:sub>
                          </m:sSub>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𝜌</m:t>
                              </m:r>
                            </m:e>
                            <m:sub>
                              <m:r>
                                <a:rPr lang="en-GB" b="0" i="1" smtClean="0">
                                  <a:latin typeface="Cambria Math" panose="02040503050406030204" pitchFamily="18" charset="0"/>
                                </a:rPr>
                                <m:t>𝑆</m:t>
                              </m:r>
                            </m:sub>
                          </m:sSub>
                          <m:d>
                            <m:dPr>
                              <m:ctrlPr>
                                <a:rPr lang="en-GB" b="0" i="1" smtClean="0">
                                  <a:latin typeface="Cambria Math" panose="02040503050406030204" pitchFamily="18" charset="0"/>
                                </a:rPr>
                              </m:ctrlPr>
                            </m:dPr>
                            <m:e>
                              <m:r>
                                <a:rPr lang="en-GB" b="0" i="1" smtClean="0">
                                  <a:latin typeface="Cambria Math" panose="02040503050406030204" pitchFamily="18" charset="0"/>
                                </a:rPr>
                                <m:t>𝑡</m:t>
                              </m:r>
                            </m:e>
                          </m:d>
                        </m:e>
                      </m:d>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Γ</m:t>
                          </m:r>
                        </m:e>
                        <m:sub>
                          <m:r>
                            <a:rPr lang="en-GB" b="0" i="1" smtClean="0">
                              <a:latin typeface="Cambria Math" panose="02040503050406030204" pitchFamily="18" charset="0"/>
                            </a:rPr>
                            <m:t>0</m:t>
                          </m:r>
                        </m:sub>
                      </m:sSub>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r>
                                <a:rPr lang="en-GB" b="0" i="1" smtClean="0">
                                  <a:latin typeface="Cambria Math" panose="02040503050406030204" pitchFamily="18" charset="0"/>
                                </a:rPr>
                                <m:t>0</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𝜌</m:t>
                              </m:r>
                            </m:e>
                            <m:sub>
                              <m:r>
                                <a:rPr lang="en-GB" i="1">
                                  <a:latin typeface="Cambria Math" panose="02040503050406030204" pitchFamily="18" charset="0"/>
                                  <a:ea typeface="Cambria Math" panose="02040503050406030204" pitchFamily="18" charset="0"/>
                                </a:rPr>
                                <m:t>𝑆</m:t>
                              </m:r>
                            </m:sub>
                          </m:sSub>
                          <m:d>
                            <m:dPr>
                              <m:ctrlPr>
                                <a:rPr lang="en-GB" i="1">
                                  <a:latin typeface="Cambria Math" panose="02040503050406030204" pitchFamily="18" charset="0"/>
                                  <a:ea typeface="Cambria Math" panose="02040503050406030204" pitchFamily="18" charset="0"/>
                                </a:rPr>
                              </m:ctrlPr>
                            </m:dPr>
                            <m:e>
                              <m:r>
                                <a:rPr lang="en-GB" i="1">
                                  <a:latin typeface="Cambria Math" panose="02040503050406030204" pitchFamily="18" charset="0"/>
                                  <a:ea typeface="Cambria Math" panose="02040503050406030204" pitchFamily="18" charset="0"/>
                                </a:rPr>
                                <m:t>𝑡</m:t>
                              </m:r>
                            </m:e>
                          </m:d>
                          <m:sSub>
                            <m:sSubPr>
                              <m:ctrlPr>
                                <a:rPr lang="en-GB" i="1">
                                  <a:latin typeface="Cambria Math" panose="02040503050406030204" pitchFamily="18" charset="0"/>
                                </a:rPr>
                              </m:ctrlPr>
                            </m:sSubPr>
                            <m:e>
                              <m:r>
                                <a:rPr lang="en-GB" i="1">
                                  <a:latin typeface="Cambria Math" panose="02040503050406030204" pitchFamily="18" charset="0"/>
                                </a:rPr>
                                <m:t>𝑃</m:t>
                              </m:r>
                            </m:e>
                            <m:sub>
                              <m:r>
                                <a:rPr lang="en-GB" i="1">
                                  <a:latin typeface="Cambria Math" panose="02040503050406030204" pitchFamily="18" charset="0"/>
                                </a:rPr>
                                <m:t>0</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2</m:t>
                              </m:r>
                            </m:den>
                          </m:f>
                          <m:d>
                            <m:dPr>
                              <m:begChr m:val="{"/>
                              <m:endChr m:val="}"/>
                              <m:ctrlPr>
                                <a:rPr lang="en-GB" b="0" i="1" smtClean="0">
                                  <a:latin typeface="Cambria Math" panose="02040503050406030204" pitchFamily="18" charset="0"/>
                                </a:rPr>
                              </m:ctrlPr>
                            </m:dPr>
                            <m:e>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𝑃</m:t>
                                  </m:r>
                                </m:e>
                                <m:sub>
                                  <m:r>
                                    <a:rPr lang="en-GB" b="0" i="1" smtClean="0">
                                      <a:latin typeface="Cambria Math" panose="02040503050406030204" pitchFamily="18" charset="0"/>
                                    </a:rPr>
                                    <m:t>0</m:t>
                                  </m:r>
                                </m:sub>
                                <m:sup>
                                  <m:r>
                                    <a:rPr lang="en-GB" b="0" i="1" smtClean="0">
                                      <a:latin typeface="Cambria Math" panose="02040503050406030204" pitchFamily="18" charset="0"/>
                                    </a:rPr>
                                    <m:t>2</m:t>
                                  </m:r>
                                </m:sup>
                              </m:sSubSup>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𝜌</m:t>
                                  </m:r>
                                </m:e>
                                <m:sub>
                                  <m:r>
                                    <a:rPr lang="en-GB" i="1">
                                      <a:latin typeface="Cambria Math" panose="02040503050406030204" pitchFamily="18" charset="0"/>
                                    </a:rPr>
                                    <m:t>𝑆</m:t>
                                  </m:r>
                                </m:sub>
                              </m:sSub>
                              <m:d>
                                <m:dPr>
                                  <m:ctrlPr>
                                    <a:rPr lang="en-GB" i="1">
                                      <a:latin typeface="Cambria Math" panose="02040503050406030204" pitchFamily="18" charset="0"/>
                                    </a:rPr>
                                  </m:ctrlPr>
                                </m:dPr>
                                <m:e>
                                  <m:r>
                                    <a:rPr lang="en-GB" i="1">
                                      <a:latin typeface="Cambria Math" panose="02040503050406030204" pitchFamily="18" charset="0"/>
                                    </a:rPr>
                                    <m:t>𝑡</m:t>
                                  </m:r>
                                </m:e>
                              </m:d>
                            </m:e>
                          </m:d>
                        </m:e>
                      </m:d>
                    </m:oMath>
                  </m:oMathPara>
                </a14:m>
                <a:endParaRPr lang="en-GB" b="0" i="1">
                  <a:latin typeface="Cambria Math" panose="02040503050406030204" pitchFamily="18" charset="0"/>
                </a:endParaRPr>
              </a:p>
              <a:p>
                <a:r>
                  <a:rPr lang="en-GB" b="0"/>
                  <a:t>	           </a:t>
                </a:r>
                <a14:m>
                  <m:oMath xmlns:m="http://schemas.openxmlformats.org/officeDocument/2006/math">
                    <m:r>
                      <a:rPr lang="en-GB" b="0" i="1" smtClean="0">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Γ</m:t>
                    </m:r>
                    <m:d>
                      <m:dPr>
                        <m:ctrlPr>
                          <a:rPr lang="el-GR" i="1" smtClean="0">
                            <a:latin typeface="Cambria Math" panose="02040503050406030204" pitchFamily="18" charset="0"/>
                            <a:ea typeface="Cambria Math" panose="02040503050406030204" pitchFamily="18" charset="0"/>
                          </a:rPr>
                        </m:ctrlPr>
                      </m:dPr>
                      <m:e>
                        <m:r>
                          <m:rPr>
                            <m:nor/>
                          </m:rPr>
                          <a:rPr lang="el-GR">
                            <a:latin typeface="Cambria Math" panose="02040503050406030204" pitchFamily="18" charset="0"/>
                            <a:ea typeface="Cambria Math" panose="02040503050406030204" pitchFamily="18" charset="0"/>
                          </a:rPr>
                          <m:t>η</m:t>
                        </m:r>
                      </m:e>
                    </m:d>
                    <m:d>
                      <m:dPr>
                        <m:ctrlPr>
                          <a:rPr lang="el-GR"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1+</m:t>
                        </m:r>
                        <m:r>
                          <a:rPr lang="en-GB" b="0" i="1" smtClean="0">
                            <a:latin typeface="Cambria Math" panose="02040503050406030204" pitchFamily="18" charset="0"/>
                            <a:ea typeface="Cambria Math" panose="02040503050406030204" pitchFamily="18" charset="0"/>
                          </a:rPr>
                          <m:t>𝑁</m:t>
                        </m:r>
                        <m:d>
                          <m:dPr>
                            <m:ctrlPr>
                              <a:rPr lang="el-GR" i="1">
                                <a:latin typeface="Cambria Math" panose="02040503050406030204" pitchFamily="18" charset="0"/>
                                <a:ea typeface="Cambria Math" panose="02040503050406030204" pitchFamily="18" charset="0"/>
                              </a:rPr>
                            </m:ctrlPr>
                          </m:dPr>
                          <m:e>
                            <m:r>
                              <m:rPr>
                                <m:nor/>
                              </m:rPr>
                              <a:rPr lang="el-GR">
                                <a:latin typeface="Cambria Math" panose="02040503050406030204" pitchFamily="18" charset="0"/>
                                <a:ea typeface="Cambria Math" panose="02040503050406030204" pitchFamily="18" charset="0"/>
                              </a:rPr>
                              <m:t>η</m:t>
                            </m:r>
                          </m:e>
                        </m:d>
                      </m:e>
                    </m:d>
                    <m:d>
                      <m:dPr>
                        <m:begChr m:val="["/>
                        <m:endChr m:val="]"/>
                        <m:ctrlPr>
                          <a:rPr lang="el-GR" i="1" smtClean="0">
                            <a:latin typeface="Cambria Math" panose="02040503050406030204" pitchFamily="18" charset="0"/>
                            <a:ea typeface="Cambria Math" panose="02040503050406030204" pitchFamily="18" charset="0"/>
                          </a:rPr>
                        </m:ctrlPr>
                      </m:dPr>
                      <m:e>
                        <m:sSub>
                          <m:sSubPr>
                            <m:ctrlPr>
                              <a:rPr lang="el-GR"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𝑃</m:t>
                            </m:r>
                          </m:e>
                          <m:sub>
                            <m:r>
                              <m:rPr>
                                <m:nor/>
                              </m:rPr>
                              <a:rPr lang="el-GR">
                                <a:latin typeface="Cambria Math" panose="02040503050406030204" pitchFamily="18" charset="0"/>
                                <a:ea typeface="Cambria Math" panose="02040503050406030204" pitchFamily="18" charset="0"/>
                              </a:rPr>
                              <m:t>η</m:t>
                            </m:r>
                          </m:sub>
                        </m:sSub>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𝜌</m:t>
                            </m:r>
                          </m:e>
                          <m:sub>
                            <m:r>
                              <a:rPr lang="en-GB" i="1">
                                <a:latin typeface="Cambria Math" panose="02040503050406030204" pitchFamily="18" charset="0"/>
                              </a:rPr>
                              <m:t>𝑆</m:t>
                            </m:r>
                          </m:sub>
                        </m:sSub>
                        <m:d>
                          <m:dPr>
                            <m:ctrlPr>
                              <a:rPr lang="en-GB" i="1">
                                <a:latin typeface="Cambria Math" panose="02040503050406030204" pitchFamily="18" charset="0"/>
                              </a:rPr>
                            </m:ctrlPr>
                          </m:dPr>
                          <m:e>
                            <m:r>
                              <a:rPr lang="en-GB" i="1">
                                <a:latin typeface="Cambria Math" panose="02040503050406030204" pitchFamily="18" charset="0"/>
                              </a:rPr>
                              <m:t>𝑡</m:t>
                            </m:r>
                          </m:e>
                        </m:d>
                        <m:sSubSup>
                          <m:sSubSupPr>
                            <m:ctrlPr>
                              <a:rPr lang="en-GB" i="1" smtClean="0">
                                <a:latin typeface="Cambria Math" panose="02040503050406030204" pitchFamily="18" charset="0"/>
                                <a:ea typeface="Cambria Math" panose="02040503050406030204" pitchFamily="18" charset="0"/>
                              </a:rPr>
                            </m:ctrlPr>
                          </m:sSubSupPr>
                          <m:e>
                            <m:r>
                              <a:rPr lang="en-GB" b="0" i="1" smtClean="0">
                                <a:latin typeface="Cambria Math" panose="02040503050406030204" pitchFamily="18" charset="0"/>
                                <a:ea typeface="Cambria Math" panose="02040503050406030204" pitchFamily="18" charset="0"/>
                              </a:rPr>
                              <m:t>𝑃</m:t>
                            </m:r>
                          </m:e>
                          <m:sub>
                            <m:r>
                              <m:rPr>
                                <m:nor/>
                              </m:rPr>
                              <a:rPr lang="el-GR">
                                <a:latin typeface="Cambria Math" panose="02040503050406030204" pitchFamily="18" charset="0"/>
                                <a:ea typeface="Cambria Math" panose="02040503050406030204" pitchFamily="18" charset="0"/>
                              </a:rPr>
                              <m:t>η</m:t>
                            </m:r>
                          </m:sub>
                          <m:sup>
                            <m:r>
                              <m:rPr>
                                <m:nor/>
                              </m:rPr>
                              <a:rPr lang="en-GB">
                                <a:latin typeface="Cambria Math" panose="02040503050406030204" pitchFamily="18" charset="0"/>
                                <a:ea typeface="Cambria Math" panose="02040503050406030204" pitchFamily="18" charset="0"/>
                              </a:rPr>
                              <m:t>†</m:t>
                            </m:r>
                          </m:sup>
                        </m:sSubSup>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1</m:t>
                            </m:r>
                          </m:num>
                          <m:den>
                            <m:r>
                              <a:rPr lang="en-GB" b="0" i="1" smtClean="0">
                                <a:latin typeface="Cambria Math" panose="02040503050406030204" pitchFamily="18" charset="0"/>
                                <a:ea typeface="Cambria Math" panose="02040503050406030204" pitchFamily="18" charset="0"/>
                              </a:rPr>
                              <m:t>2</m:t>
                            </m:r>
                          </m:den>
                        </m:f>
                        <m:d>
                          <m:dPr>
                            <m:begChr m:val="{"/>
                            <m:endChr m:val="}"/>
                            <m:ctrlPr>
                              <a:rPr lang="en-GB" b="0" i="1" smtClean="0">
                                <a:latin typeface="Cambria Math" panose="02040503050406030204" pitchFamily="18" charset="0"/>
                                <a:ea typeface="Cambria Math" panose="02040503050406030204" pitchFamily="18" charset="0"/>
                              </a:rPr>
                            </m:ctrlPr>
                          </m:dPr>
                          <m:e>
                            <m:sSubSup>
                              <m:sSubSupPr>
                                <m:ctrlPr>
                                  <a:rPr lang="en-GB" i="1">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𝑃</m:t>
                                </m:r>
                              </m:e>
                              <m:sub>
                                <m:r>
                                  <m:rPr>
                                    <m:nor/>
                                  </m:rPr>
                                  <a:rPr lang="el-GR">
                                    <a:latin typeface="Cambria Math" panose="02040503050406030204" pitchFamily="18" charset="0"/>
                                    <a:ea typeface="Cambria Math" panose="02040503050406030204" pitchFamily="18" charset="0"/>
                                  </a:rPr>
                                  <m:t>η</m:t>
                                </m:r>
                              </m:sub>
                              <m:sup>
                                <m:r>
                                  <m:rPr>
                                    <m:nor/>
                                  </m:rPr>
                                  <a:rPr lang="en-GB">
                                    <a:latin typeface="Cambria Math" panose="02040503050406030204" pitchFamily="18" charset="0"/>
                                    <a:ea typeface="Cambria Math" panose="02040503050406030204" pitchFamily="18" charset="0"/>
                                  </a:rPr>
                                  <m:t>†</m:t>
                                </m:r>
                              </m:sup>
                            </m:sSubSup>
                            <m:sSub>
                              <m:sSubPr>
                                <m:ctrlPr>
                                  <a:rPr lang="el-GR"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𝑃</m:t>
                                </m:r>
                              </m:e>
                              <m:sub>
                                <m:r>
                                  <m:rPr>
                                    <m:nor/>
                                  </m:rPr>
                                  <a:rPr lang="el-GR">
                                    <a:latin typeface="Cambria Math" panose="02040503050406030204" pitchFamily="18" charset="0"/>
                                    <a:ea typeface="Cambria Math" panose="02040503050406030204" pitchFamily="18" charset="0"/>
                                  </a:rPr>
                                  <m:t>η</m:t>
                                </m:r>
                              </m:sub>
                            </m:sSub>
                            <m:r>
                              <a:rPr lang="en-GB" b="0" i="1" smtClean="0">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𝜌</m:t>
                                </m:r>
                              </m:e>
                              <m:sub>
                                <m:r>
                                  <a:rPr lang="en-GB" i="1">
                                    <a:latin typeface="Cambria Math" panose="02040503050406030204" pitchFamily="18" charset="0"/>
                                    <a:ea typeface="Cambria Math" panose="02040503050406030204" pitchFamily="18" charset="0"/>
                                  </a:rPr>
                                  <m:t>𝑆</m:t>
                                </m:r>
                              </m:sub>
                            </m:sSub>
                            <m:d>
                              <m:dPr>
                                <m:ctrlPr>
                                  <a:rPr lang="en-GB" i="1">
                                    <a:latin typeface="Cambria Math" panose="02040503050406030204" pitchFamily="18" charset="0"/>
                                    <a:ea typeface="Cambria Math" panose="02040503050406030204" pitchFamily="18" charset="0"/>
                                  </a:rPr>
                                </m:ctrlPr>
                              </m:dPr>
                              <m:e>
                                <m:r>
                                  <a:rPr lang="en-GB" i="1">
                                    <a:latin typeface="Cambria Math" panose="02040503050406030204" pitchFamily="18" charset="0"/>
                                    <a:ea typeface="Cambria Math" panose="02040503050406030204" pitchFamily="18" charset="0"/>
                                  </a:rPr>
                                  <m:t>𝑡</m:t>
                                </m:r>
                              </m:e>
                            </m:d>
                          </m:e>
                        </m:d>
                      </m:e>
                    </m:d>
                  </m:oMath>
                </a14:m>
                <a:r>
                  <a:rPr lang="en-GB"/>
                  <a:t> </a:t>
                </a:r>
              </a:p>
              <a:p>
                <a:r>
                  <a:rPr lang="en-GB"/>
                  <a:t>	           + </a:t>
                </a:r>
                <a14:m>
                  <m:oMath xmlns:m="http://schemas.openxmlformats.org/officeDocument/2006/math">
                    <m:r>
                      <m:rPr>
                        <m:sty m:val="p"/>
                      </m:rPr>
                      <a:rPr lang="el-GR" i="1">
                        <a:latin typeface="Cambria Math" panose="02040503050406030204" pitchFamily="18" charset="0"/>
                        <a:ea typeface="Cambria Math" panose="02040503050406030204" pitchFamily="18" charset="0"/>
                      </a:rPr>
                      <m:t>Γ</m:t>
                    </m:r>
                    <m:d>
                      <m:dPr>
                        <m:ctrlPr>
                          <a:rPr lang="el-GR" i="1">
                            <a:latin typeface="Cambria Math" panose="02040503050406030204" pitchFamily="18" charset="0"/>
                            <a:ea typeface="Cambria Math" panose="02040503050406030204" pitchFamily="18" charset="0"/>
                          </a:rPr>
                        </m:ctrlPr>
                      </m:dPr>
                      <m:e>
                        <m:r>
                          <m:rPr>
                            <m:nor/>
                          </m:rPr>
                          <a:rPr lang="el-GR">
                            <a:latin typeface="Cambria Math" panose="02040503050406030204" pitchFamily="18" charset="0"/>
                            <a:ea typeface="Cambria Math" panose="02040503050406030204" pitchFamily="18" charset="0"/>
                          </a:rPr>
                          <m:t>η</m:t>
                        </m:r>
                      </m:e>
                    </m:d>
                  </m:oMath>
                </a14:m>
                <a:r>
                  <a:rPr lang="en-GB">
                    <a:ea typeface="Cambria Math" panose="02040503050406030204" pitchFamily="18" charset="0"/>
                  </a:rPr>
                  <a:t> </a:t>
                </a:r>
                <a14:m>
                  <m:oMath xmlns:m="http://schemas.openxmlformats.org/officeDocument/2006/math">
                    <m:r>
                      <a:rPr lang="en-GB" i="1">
                        <a:latin typeface="Cambria Math" panose="02040503050406030204" pitchFamily="18" charset="0"/>
                        <a:ea typeface="Cambria Math" panose="02040503050406030204" pitchFamily="18" charset="0"/>
                      </a:rPr>
                      <m:t>𝑁</m:t>
                    </m:r>
                    <m:d>
                      <m:dPr>
                        <m:ctrlPr>
                          <a:rPr lang="el-GR" i="1">
                            <a:latin typeface="Cambria Math" panose="02040503050406030204" pitchFamily="18" charset="0"/>
                            <a:ea typeface="Cambria Math" panose="02040503050406030204" pitchFamily="18" charset="0"/>
                          </a:rPr>
                        </m:ctrlPr>
                      </m:dPr>
                      <m:e>
                        <m:r>
                          <m:rPr>
                            <m:nor/>
                          </m:rPr>
                          <a:rPr lang="el-GR">
                            <a:latin typeface="Cambria Math" panose="02040503050406030204" pitchFamily="18" charset="0"/>
                            <a:ea typeface="Cambria Math" panose="02040503050406030204" pitchFamily="18" charset="0"/>
                          </a:rPr>
                          <m:t>η</m:t>
                        </m:r>
                      </m:e>
                    </m:d>
                    <m:d>
                      <m:dPr>
                        <m:begChr m:val="["/>
                        <m:endChr m:val="]"/>
                        <m:ctrlPr>
                          <a:rPr lang="el-GR" i="1" smtClean="0">
                            <a:latin typeface="Cambria Math" panose="02040503050406030204" pitchFamily="18" charset="0"/>
                            <a:ea typeface="Cambria Math" panose="02040503050406030204" pitchFamily="18" charset="0"/>
                          </a:rPr>
                        </m:ctrlPr>
                      </m:dPr>
                      <m:e>
                        <m:sSubSup>
                          <m:sSubSupPr>
                            <m:ctrlPr>
                              <a:rPr lang="en-GB" i="1">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𝑃</m:t>
                            </m:r>
                          </m:e>
                          <m:sub>
                            <m:r>
                              <m:rPr>
                                <m:nor/>
                              </m:rPr>
                              <a:rPr lang="el-GR">
                                <a:latin typeface="Cambria Math" panose="02040503050406030204" pitchFamily="18" charset="0"/>
                                <a:ea typeface="Cambria Math" panose="02040503050406030204" pitchFamily="18" charset="0"/>
                              </a:rPr>
                              <m:t>η</m:t>
                            </m:r>
                          </m:sub>
                          <m:sup>
                            <m:r>
                              <m:rPr>
                                <m:nor/>
                              </m:rPr>
                              <a:rPr lang="en-GB">
                                <a:latin typeface="Cambria Math" panose="02040503050406030204" pitchFamily="18" charset="0"/>
                                <a:ea typeface="Cambria Math" panose="02040503050406030204" pitchFamily="18" charset="0"/>
                              </a:rPr>
                              <m:t>†</m:t>
                            </m:r>
                          </m:sup>
                        </m:sSubSup>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𝜌</m:t>
                            </m:r>
                          </m:e>
                          <m:sub>
                            <m:r>
                              <a:rPr lang="en-GB" i="1">
                                <a:latin typeface="Cambria Math" panose="02040503050406030204" pitchFamily="18" charset="0"/>
                              </a:rPr>
                              <m:t>𝑆</m:t>
                            </m:r>
                          </m:sub>
                        </m:sSub>
                        <m:d>
                          <m:dPr>
                            <m:ctrlPr>
                              <a:rPr lang="en-GB" i="1">
                                <a:latin typeface="Cambria Math" panose="02040503050406030204" pitchFamily="18" charset="0"/>
                              </a:rPr>
                            </m:ctrlPr>
                          </m:dPr>
                          <m:e>
                            <m:r>
                              <a:rPr lang="en-GB" i="1">
                                <a:latin typeface="Cambria Math" panose="02040503050406030204" pitchFamily="18" charset="0"/>
                              </a:rPr>
                              <m:t>𝑡</m:t>
                            </m:r>
                          </m:e>
                        </m:d>
                        <m:sSub>
                          <m:sSubPr>
                            <m:ctrlPr>
                              <a:rPr lang="el-GR"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𝑃</m:t>
                            </m:r>
                          </m:e>
                          <m:sub>
                            <m:r>
                              <m:rPr>
                                <m:nor/>
                              </m:rPr>
                              <a:rPr lang="el-GR">
                                <a:latin typeface="Cambria Math" panose="02040503050406030204" pitchFamily="18" charset="0"/>
                                <a:ea typeface="Cambria Math" panose="02040503050406030204" pitchFamily="18" charset="0"/>
                              </a:rPr>
                              <m:t>η</m:t>
                            </m:r>
                          </m:sub>
                        </m:sSub>
                        <m:r>
                          <a:rPr lang="en-GB" b="0" i="1" smtClean="0">
                            <a:latin typeface="Cambria Math" panose="02040503050406030204" pitchFamily="18" charset="0"/>
                            <a:ea typeface="Cambria Math" panose="02040503050406030204" pitchFamily="18" charset="0"/>
                          </a:rPr>
                          <m:t> − </m:t>
                        </m:r>
                        <m:f>
                          <m:fPr>
                            <m:ctrlPr>
                              <a:rPr lang="en-GB"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1</m:t>
                            </m:r>
                          </m:num>
                          <m:den>
                            <m:r>
                              <a:rPr lang="en-GB" b="0" i="1" smtClean="0">
                                <a:latin typeface="Cambria Math" panose="02040503050406030204" pitchFamily="18" charset="0"/>
                                <a:ea typeface="Cambria Math" panose="02040503050406030204" pitchFamily="18" charset="0"/>
                              </a:rPr>
                              <m:t>2</m:t>
                            </m:r>
                          </m:den>
                        </m:f>
                        <m:d>
                          <m:dPr>
                            <m:begChr m:val="{"/>
                            <m:endChr m:val="}"/>
                            <m:ctrlPr>
                              <a:rPr lang="en-GB" b="0" i="1" smtClean="0">
                                <a:latin typeface="Cambria Math" panose="02040503050406030204" pitchFamily="18" charset="0"/>
                                <a:ea typeface="Cambria Math" panose="02040503050406030204" pitchFamily="18" charset="0"/>
                              </a:rPr>
                            </m:ctrlPr>
                          </m:dPr>
                          <m:e>
                            <m:sSub>
                              <m:sSubPr>
                                <m:ctrlPr>
                                  <a:rPr lang="el-GR"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𝑃</m:t>
                                </m:r>
                              </m:e>
                              <m:sub>
                                <m:r>
                                  <m:rPr>
                                    <m:nor/>
                                  </m:rPr>
                                  <a:rPr lang="el-GR">
                                    <a:latin typeface="Cambria Math" panose="02040503050406030204" pitchFamily="18" charset="0"/>
                                    <a:ea typeface="Cambria Math" panose="02040503050406030204" pitchFamily="18" charset="0"/>
                                  </a:rPr>
                                  <m:t>η</m:t>
                                </m:r>
                              </m:sub>
                            </m:sSub>
                            <m:sSubSup>
                              <m:sSubSupPr>
                                <m:ctrlPr>
                                  <a:rPr lang="en-GB" i="1">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𝑃</m:t>
                                </m:r>
                              </m:e>
                              <m:sub>
                                <m:r>
                                  <m:rPr>
                                    <m:nor/>
                                  </m:rPr>
                                  <a:rPr lang="el-GR">
                                    <a:latin typeface="Cambria Math" panose="02040503050406030204" pitchFamily="18" charset="0"/>
                                    <a:ea typeface="Cambria Math" panose="02040503050406030204" pitchFamily="18" charset="0"/>
                                  </a:rPr>
                                  <m:t>η</m:t>
                                </m:r>
                              </m:sub>
                              <m:sup>
                                <m:r>
                                  <m:rPr>
                                    <m:nor/>
                                  </m:rPr>
                                  <a:rPr lang="en-GB">
                                    <a:latin typeface="Cambria Math" panose="02040503050406030204" pitchFamily="18" charset="0"/>
                                    <a:ea typeface="Cambria Math" panose="02040503050406030204" pitchFamily="18" charset="0"/>
                                  </a:rPr>
                                  <m:t>†</m:t>
                                </m:r>
                              </m:sup>
                            </m:sSubSup>
                            <m:r>
                              <a:rPr lang="en-GB"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𝜌</m:t>
                                </m:r>
                              </m:e>
                              <m:sub>
                                <m:r>
                                  <a:rPr lang="en-GB" i="1">
                                    <a:latin typeface="Cambria Math" panose="02040503050406030204" pitchFamily="18" charset="0"/>
                                    <a:ea typeface="Cambria Math" panose="02040503050406030204" pitchFamily="18" charset="0"/>
                                  </a:rPr>
                                  <m:t>𝑆</m:t>
                                </m:r>
                              </m:sub>
                            </m:sSub>
                            <m:d>
                              <m:dPr>
                                <m:ctrlPr>
                                  <a:rPr lang="en-GB" i="1">
                                    <a:latin typeface="Cambria Math" panose="02040503050406030204" pitchFamily="18" charset="0"/>
                                    <a:ea typeface="Cambria Math" panose="02040503050406030204" pitchFamily="18" charset="0"/>
                                  </a:rPr>
                                </m:ctrlPr>
                              </m:dPr>
                              <m:e>
                                <m:r>
                                  <a:rPr lang="en-GB" i="1">
                                    <a:latin typeface="Cambria Math" panose="02040503050406030204" pitchFamily="18" charset="0"/>
                                    <a:ea typeface="Cambria Math" panose="02040503050406030204" pitchFamily="18" charset="0"/>
                                  </a:rPr>
                                  <m:t>𝑡</m:t>
                                </m:r>
                              </m:e>
                            </m:d>
                          </m:e>
                        </m:d>
                      </m:e>
                    </m:d>
                  </m:oMath>
                </a14:m>
                <a:endParaRPr lang="en-GB"/>
              </a:p>
            </p:txBody>
          </p:sp>
        </mc:Choice>
        <mc:Fallback xmlns="">
          <p:sp>
            <p:nvSpPr>
              <p:cNvPr id="4" name="TextBox 3">
                <a:extLst>
                  <a:ext uri="{FF2B5EF4-FFF2-40B4-BE49-F238E27FC236}">
                    <a16:creationId xmlns:a16="http://schemas.microsoft.com/office/drawing/2014/main" id="{E6D212E8-E4C7-47E1-B4F8-E9B101E46213}"/>
                  </a:ext>
                </a:extLst>
              </p:cNvPr>
              <p:cNvSpPr txBox="1">
                <a:spLocks noRot="1" noChangeAspect="1" noMove="1" noResize="1" noEditPoints="1" noAdjustHandles="1" noChangeArrowheads="1" noChangeShapeType="1" noTextEdit="1"/>
              </p:cNvSpPr>
              <p:nvPr/>
            </p:nvSpPr>
            <p:spPr>
              <a:xfrm>
                <a:off x="3962955" y="2147302"/>
                <a:ext cx="7338319" cy="1489510"/>
              </a:xfrm>
              <a:prstGeom prst="rect">
                <a:avLst/>
              </a:prstGeom>
              <a:blipFill>
                <a:blip r:embed="rId2"/>
                <a:stretch>
                  <a:fillRect b="-3673"/>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E9D05353-0A7B-426E-AAF9-206CE7C74ACF}"/>
              </a:ext>
            </a:extLst>
          </p:cNvPr>
          <p:cNvSpPr txBox="1"/>
          <p:nvPr/>
        </p:nvSpPr>
        <p:spPr>
          <a:xfrm>
            <a:off x="1727759" y="2620072"/>
            <a:ext cx="2121763" cy="646331"/>
          </a:xfrm>
          <a:prstGeom prst="rect">
            <a:avLst/>
          </a:prstGeom>
          <a:noFill/>
        </p:spPr>
        <p:txBody>
          <a:bodyPr wrap="square" rtlCol="0">
            <a:spAutoFit/>
          </a:bodyPr>
          <a:lstStyle/>
          <a:p>
            <a:r>
              <a:rPr lang="en-GB" b="1"/>
              <a:t>Master Equation in Lindblad form</a:t>
            </a:r>
          </a:p>
        </p:txBody>
      </p:sp>
      <p:sp>
        <p:nvSpPr>
          <p:cNvPr id="6" name="TextBox 5">
            <a:extLst>
              <a:ext uri="{FF2B5EF4-FFF2-40B4-BE49-F238E27FC236}">
                <a16:creationId xmlns:a16="http://schemas.microsoft.com/office/drawing/2014/main" id="{87FB4D5F-02E5-4015-AD33-CB24ADD5E31E}"/>
              </a:ext>
            </a:extLst>
          </p:cNvPr>
          <p:cNvSpPr txBox="1"/>
          <p:nvPr/>
        </p:nvSpPr>
        <p:spPr>
          <a:xfrm>
            <a:off x="2220516" y="5018828"/>
            <a:ext cx="2121763" cy="369332"/>
          </a:xfrm>
          <a:prstGeom prst="rect">
            <a:avLst/>
          </a:prstGeom>
          <a:noFill/>
        </p:spPr>
        <p:txBody>
          <a:bodyPr wrap="square" rtlCol="0">
            <a:spAutoFit/>
          </a:bodyPr>
          <a:lstStyle/>
          <a:p>
            <a:r>
              <a:rPr lang="en-GB" b="1"/>
              <a:t>P operators: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1596E25-E7FD-427F-AD3C-F126E0390D6D}"/>
                  </a:ext>
                </a:extLst>
              </p:cNvPr>
              <p:cNvSpPr txBox="1"/>
              <p:nvPr/>
            </p:nvSpPr>
            <p:spPr>
              <a:xfrm>
                <a:off x="4886018" y="4087845"/>
                <a:ext cx="2050740" cy="3431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l-GR">
                          <a:latin typeface="Cambria Math" panose="02040503050406030204" pitchFamily="18" charset="0"/>
                          <a:ea typeface="Cambria Math" panose="02040503050406030204" pitchFamily="18" charset="0"/>
                        </a:rPr>
                        <m:t>η</m:t>
                      </m:r>
                      <m:r>
                        <a:rPr lang="en-GB" b="0" i="1" smtClean="0">
                          <a:latin typeface="Cambria Math" panose="02040503050406030204" pitchFamily="18" charset="0"/>
                          <a:ea typeface="Cambria Math" panose="02040503050406030204" pitchFamily="18" charset="0"/>
                        </a:rPr>
                        <m:t>= </m:t>
                      </m:r>
                      <m:rad>
                        <m:radPr>
                          <m:degHide m:val="on"/>
                          <m:ctrlPr>
                            <a:rPr lang="en-GB" b="0" i="1" smtClean="0">
                              <a:latin typeface="Cambria Math" panose="02040503050406030204" pitchFamily="18" charset="0"/>
                              <a:ea typeface="Cambria Math" panose="02040503050406030204" pitchFamily="18" charset="0"/>
                            </a:rPr>
                          </m:ctrlPr>
                        </m:radPr>
                        <m:deg/>
                        <m:e>
                          <m:sSup>
                            <m:sSupPr>
                              <m:ctrlPr>
                                <a:rPr lang="en-GB" b="0"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𝑣</m:t>
                              </m:r>
                            </m:e>
                            <m:sup>
                              <m:r>
                                <a:rPr lang="en-GB" b="0" i="1" smtClean="0">
                                  <a:latin typeface="Cambria Math" panose="02040503050406030204" pitchFamily="18" charset="0"/>
                                  <a:ea typeface="Cambria Math" panose="02040503050406030204" pitchFamily="18" charset="0"/>
                                </a:rPr>
                                <m:t>2</m:t>
                              </m:r>
                            </m:sup>
                          </m:sSup>
                          <m:r>
                            <a:rPr lang="en-GB" b="0" i="1" smtClean="0">
                              <a:latin typeface="Cambria Math" panose="02040503050406030204" pitchFamily="18" charset="0"/>
                              <a:ea typeface="Cambria Math" panose="02040503050406030204" pitchFamily="18" charset="0"/>
                            </a:rPr>
                            <m:t>+</m:t>
                          </m:r>
                          <m:sSup>
                            <m:sSupPr>
                              <m:ctrlPr>
                                <a:rPr lang="en-GB" b="0"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m:t>
                              </m:r>
                            </m:e>
                            <m:sup>
                              <m:r>
                                <a:rPr lang="en-GB" b="0" i="1" smtClean="0">
                                  <a:latin typeface="Cambria Math" panose="02040503050406030204" pitchFamily="18" charset="0"/>
                                  <a:ea typeface="Cambria Math" panose="02040503050406030204" pitchFamily="18" charset="0"/>
                                </a:rPr>
                                <m:t>2</m:t>
                              </m:r>
                            </m:sup>
                          </m:sSup>
                        </m:e>
                      </m:rad>
                    </m:oMath>
                  </m:oMathPara>
                </a14:m>
                <a:endParaRPr lang="en-GB"/>
              </a:p>
            </p:txBody>
          </p:sp>
        </mc:Choice>
        <mc:Fallback xmlns="">
          <p:sp>
            <p:nvSpPr>
              <p:cNvPr id="7" name="TextBox 6">
                <a:extLst>
                  <a:ext uri="{FF2B5EF4-FFF2-40B4-BE49-F238E27FC236}">
                    <a16:creationId xmlns:a16="http://schemas.microsoft.com/office/drawing/2014/main" id="{91596E25-E7FD-427F-AD3C-F126E0390D6D}"/>
                  </a:ext>
                </a:extLst>
              </p:cNvPr>
              <p:cNvSpPr txBox="1">
                <a:spLocks noRot="1" noChangeAspect="1" noMove="1" noResize="1" noEditPoints="1" noAdjustHandles="1" noChangeArrowheads="1" noChangeShapeType="1" noTextEdit="1"/>
              </p:cNvSpPr>
              <p:nvPr/>
            </p:nvSpPr>
            <p:spPr>
              <a:xfrm>
                <a:off x="4886018" y="4087845"/>
                <a:ext cx="2050740" cy="343107"/>
              </a:xfrm>
              <a:prstGeom prst="rect">
                <a:avLst/>
              </a:prstGeom>
              <a:blipFill>
                <a:blip r:embed="rId3"/>
                <a:stretch>
                  <a:fillRect b="-2321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2D760B6-137A-43E7-99B7-2D3E89192408}"/>
                  </a:ext>
                </a:extLst>
              </p:cNvPr>
              <p:cNvSpPr txBox="1"/>
              <p:nvPr/>
            </p:nvSpPr>
            <p:spPr>
              <a:xfrm>
                <a:off x="7962943" y="4919986"/>
                <a:ext cx="1413977" cy="5670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𝑃</m:t>
                          </m:r>
                        </m:e>
                        <m:sub>
                          <m:r>
                            <a:rPr lang="en-GB" b="0" i="1" smtClean="0">
                              <a:latin typeface="Cambria Math" panose="02040503050406030204" pitchFamily="18" charset="0"/>
                              <a:ea typeface="Cambria Math" panose="02040503050406030204" pitchFamily="18" charset="0"/>
                            </a:rPr>
                            <m:t>𝜂</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m:t>
                          </m:r>
                        </m:num>
                        <m:den>
                          <m:r>
                            <m:rPr>
                              <m:nor/>
                            </m:rPr>
                            <a:rPr lang="el-GR">
                              <a:latin typeface="Cambria Math" panose="02040503050406030204" pitchFamily="18" charset="0"/>
                              <a:ea typeface="Cambria Math" panose="02040503050406030204" pitchFamily="18" charset="0"/>
                            </a:rPr>
                            <m:t>η</m:t>
                          </m:r>
                        </m:den>
                      </m:f>
                      <m:d>
                        <m:dPr>
                          <m:begChr m:val="|"/>
                          <m:endChr m:val=""/>
                          <m:ctrlPr>
                            <a:rPr lang="en-GB" i="1">
                              <a:latin typeface="Cambria Math" panose="02040503050406030204" pitchFamily="18" charset="0"/>
                            </a:rPr>
                          </m:ctrlPr>
                        </m:dPr>
                        <m:e>
                          <m:d>
                            <m:dPr>
                              <m:begChr m:val=""/>
                              <m:endChr m:val="⟩"/>
                              <m:ctrlPr>
                                <a:rPr lang="en-GB" i="1">
                                  <a:latin typeface="Cambria Math" panose="02040503050406030204" pitchFamily="18" charset="0"/>
                                </a:rPr>
                              </m:ctrlPr>
                            </m:dPr>
                            <m:e>
                              <m:r>
                                <a:rPr lang="en-GB" b="0" i="1" smtClean="0">
                                  <a:latin typeface="Cambria Math" panose="02040503050406030204" pitchFamily="18" charset="0"/>
                                </a:rPr>
                                <m:t>−</m:t>
                              </m:r>
                            </m:e>
                          </m:d>
                          <m:d>
                            <m:dPr>
                              <m:begChr m:val="⟨"/>
                              <m:endChr m:val=""/>
                              <m:ctrlPr>
                                <a:rPr lang="en-GB" i="1" smtClean="0">
                                  <a:latin typeface="Cambria Math" panose="02040503050406030204" pitchFamily="18" charset="0"/>
                                </a:rPr>
                              </m:ctrlPr>
                            </m:dPr>
                            <m:e>
                              <m:r>
                                <a:rPr lang="en-GB" b="0" i="1" smtClean="0">
                                  <a:latin typeface="Cambria Math" panose="02040503050406030204" pitchFamily="18" charset="0"/>
                                </a:rPr>
                                <m:t>+|</m:t>
                              </m:r>
                            </m:e>
                          </m:d>
                        </m:e>
                      </m:d>
                    </m:oMath>
                  </m:oMathPara>
                </a14:m>
                <a:endParaRPr lang="en-GB"/>
              </a:p>
            </p:txBody>
          </p:sp>
        </mc:Choice>
        <mc:Fallback xmlns="">
          <p:sp>
            <p:nvSpPr>
              <p:cNvPr id="3" name="TextBox 2">
                <a:extLst>
                  <a:ext uri="{FF2B5EF4-FFF2-40B4-BE49-F238E27FC236}">
                    <a16:creationId xmlns:a16="http://schemas.microsoft.com/office/drawing/2014/main" id="{A2D760B6-137A-43E7-99B7-2D3E89192408}"/>
                  </a:ext>
                </a:extLst>
              </p:cNvPr>
              <p:cNvSpPr txBox="1">
                <a:spLocks noRot="1" noChangeAspect="1" noMove="1" noResize="1" noEditPoints="1" noAdjustHandles="1" noChangeArrowheads="1" noChangeShapeType="1" noTextEdit="1"/>
              </p:cNvSpPr>
              <p:nvPr/>
            </p:nvSpPr>
            <p:spPr>
              <a:xfrm>
                <a:off x="7962943" y="4919986"/>
                <a:ext cx="1413977" cy="567015"/>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088BA4E-1201-4D32-8AA6-20477C34D51A}"/>
                  </a:ext>
                </a:extLst>
              </p:cNvPr>
              <p:cNvSpPr txBox="1"/>
              <p:nvPr/>
            </p:nvSpPr>
            <p:spPr>
              <a:xfrm>
                <a:off x="4641682" y="4944192"/>
                <a:ext cx="2539413" cy="5209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r>
                            <a:rPr lang="en-GB" b="0" i="1" smtClean="0">
                              <a:latin typeface="Cambria Math" panose="02040503050406030204" pitchFamily="18" charset="0"/>
                            </a:rPr>
                            <m:t>0</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i="1">
                              <a:latin typeface="Cambria Math" panose="02040503050406030204" pitchFamily="18" charset="0"/>
                              <a:ea typeface="Cambria Math" panose="02040503050406030204" pitchFamily="18" charset="0"/>
                            </a:rPr>
                            <m:t>𝜖</m:t>
                          </m:r>
                        </m:num>
                        <m:den>
                          <m:r>
                            <m:rPr>
                              <m:nor/>
                            </m:rPr>
                            <a:rPr lang="el-GR">
                              <a:latin typeface="Cambria Math" panose="02040503050406030204" pitchFamily="18" charset="0"/>
                              <a:ea typeface="Cambria Math" panose="02040503050406030204" pitchFamily="18" charset="0"/>
                            </a:rPr>
                            <m:t>η</m:t>
                          </m:r>
                        </m:den>
                      </m:f>
                      <m:d>
                        <m:dPr>
                          <m:ctrlPr>
                            <a:rPr lang="en-GB" b="0" i="1" smtClean="0">
                              <a:latin typeface="Cambria Math" panose="02040503050406030204" pitchFamily="18" charset="0"/>
                            </a:rPr>
                          </m:ctrlPr>
                        </m:dPr>
                        <m:e>
                          <m:d>
                            <m:dPr>
                              <m:begChr m:val=""/>
                              <m:endChr m:val="⟩"/>
                              <m:ctrlPr>
                                <a:rPr lang="en-GB" b="0" i="1" smtClean="0">
                                  <a:latin typeface="Cambria Math" panose="02040503050406030204" pitchFamily="18" charset="0"/>
                                </a:rPr>
                              </m:ctrlPr>
                            </m:dPr>
                            <m:e>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m:t>
                                  </m:r>
                                </m:e>
                              </m:d>
                            </m:e>
                          </m:d>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m:t>
                              </m:r>
                            </m:e>
                          </m:d>
                          <m:r>
                            <a:rPr lang="en-GB" b="0" i="1" smtClean="0">
                              <a:latin typeface="Cambria Math" panose="02040503050406030204" pitchFamily="18" charset="0"/>
                            </a:rPr>
                            <m:t>|−</m:t>
                          </m:r>
                          <m:d>
                            <m:dPr>
                              <m:begChr m:val=""/>
                              <m:endChr m:val="⟩"/>
                              <m:ctrlPr>
                                <a:rPr lang="en-GB" i="1">
                                  <a:latin typeface="Cambria Math" panose="02040503050406030204" pitchFamily="18" charset="0"/>
                                </a:rPr>
                              </m:ctrlPr>
                            </m:dPr>
                            <m:e>
                              <m:d>
                                <m:dPr>
                                  <m:begChr m:val="|"/>
                                  <m:endChr m:val=""/>
                                  <m:ctrlPr>
                                    <a:rPr lang="en-GB" i="1">
                                      <a:latin typeface="Cambria Math" panose="02040503050406030204" pitchFamily="18" charset="0"/>
                                    </a:rPr>
                                  </m:ctrlPr>
                                </m:dPr>
                                <m:e>
                                  <m:r>
                                    <a:rPr lang="en-GB" b="0" i="1" smtClean="0">
                                      <a:latin typeface="Cambria Math" panose="02040503050406030204" pitchFamily="18" charset="0"/>
                                    </a:rPr>
                                    <m:t>−</m:t>
                                  </m:r>
                                </m:e>
                              </m:d>
                            </m:e>
                          </m:d>
                          <m:d>
                            <m:dPr>
                              <m:begChr m:val="⟨"/>
                              <m:endChr m:val=""/>
                              <m:ctrlPr>
                                <a:rPr lang="en-GB" i="1">
                                  <a:latin typeface="Cambria Math" panose="02040503050406030204" pitchFamily="18" charset="0"/>
                                </a:rPr>
                              </m:ctrlPr>
                            </m:dPr>
                            <m:e>
                              <m:r>
                                <a:rPr lang="en-GB" b="0" i="1" smtClean="0">
                                  <a:latin typeface="Cambria Math" panose="02040503050406030204" pitchFamily="18" charset="0"/>
                                </a:rPr>
                                <m:t>−</m:t>
                              </m:r>
                            </m:e>
                          </m:d>
                          <m:r>
                            <a:rPr lang="en-GB" i="1">
                              <a:latin typeface="Cambria Math" panose="02040503050406030204" pitchFamily="18" charset="0"/>
                            </a:rPr>
                            <m:t>|</m:t>
                          </m:r>
                        </m:e>
                      </m:d>
                    </m:oMath>
                  </m:oMathPara>
                </a14:m>
                <a:endParaRPr lang="en-GB"/>
              </a:p>
            </p:txBody>
          </p:sp>
        </mc:Choice>
        <mc:Fallback xmlns="">
          <p:sp>
            <p:nvSpPr>
              <p:cNvPr id="8" name="TextBox 7">
                <a:extLst>
                  <a:ext uri="{FF2B5EF4-FFF2-40B4-BE49-F238E27FC236}">
                    <a16:creationId xmlns:a16="http://schemas.microsoft.com/office/drawing/2014/main" id="{0088BA4E-1201-4D32-8AA6-20477C34D51A}"/>
                  </a:ext>
                </a:extLst>
              </p:cNvPr>
              <p:cNvSpPr txBox="1">
                <a:spLocks noRot="1" noChangeAspect="1" noMove="1" noResize="1" noEditPoints="1" noAdjustHandles="1" noChangeArrowheads="1" noChangeShapeType="1" noTextEdit="1"/>
              </p:cNvSpPr>
              <p:nvPr/>
            </p:nvSpPr>
            <p:spPr>
              <a:xfrm>
                <a:off x="4641682" y="4944192"/>
                <a:ext cx="2539413" cy="520976"/>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D37D6DA-376F-4EA4-A5A8-C4492B22DA7F}"/>
                  </a:ext>
                </a:extLst>
              </p:cNvPr>
              <p:cNvSpPr txBox="1"/>
              <p:nvPr/>
            </p:nvSpPr>
            <p:spPr>
              <a:xfrm>
                <a:off x="4144316" y="5864415"/>
                <a:ext cx="3746739" cy="38061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Γ</m:t>
                          </m:r>
                        </m:e>
                        <m:sub>
                          <m:r>
                            <a:rPr lang="en-GB" b="0" i="1" smtClean="0">
                              <a:latin typeface="Cambria Math" panose="02040503050406030204" pitchFamily="18" charset="0"/>
                            </a:rPr>
                            <m:t>0</m:t>
                          </m:r>
                        </m:sub>
                      </m:sSub>
                      <m:r>
                        <a:rPr lang="en-GB" b="0" i="1" smtClean="0">
                          <a:latin typeface="Cambria Math" panose="02040503050406030204" pitchFamily="18" charset="0"/>
                        </a:rPr>
                        <m:t>=2</m:t>
                      </m:r>
                      <m:r>
                        <a:rPr lang="en-GB" b="0" i="1" smtClean="0">
                          <a:latin typeface="Cambria Math" panose="02040503050406030204" pitchFamily="18" charset="0"/>
                          <a:ea typeface="Cambria Math" panose="02040503050406030204" pitchFamily="18" charset="0"/>
                        </a:rPr>
                        <m:t>𝜋</m:t>
                      </m:r>
                      <m:func>
                        <m:funcPr>
                          <m:ctrlPr>
                            <a:rPr lang="en-GB" b="0" i="1" smtClean="0">
                              <a:latin typeface="Cambria Math" panose="02040503050406030204" pitchFamily="18" charset="0"/>
                              <a:ea typeface="Cambria Math" panose="02040503050406030204" pitchFamily="18" charset="0"/>
                            </a:rPr>
                          </m:ctrlPr>
                        </m:funcPr>
                        <m:fName>
                          <m:limLow>
                            <m:limLowPr>
                              <m:ctrlPr>
                                <a:rPr lang="en-GB" b="0" i="1" smtClean="0">
                                  <a:latin typeface="Cambria Math" panose="02040503050406030204" pitchFamily="18" charset="0"/>
                                  <a:ea typeface="Cambria Math" panose="02040503050406030204" pitchFamily="18" charset="0"/>
                                </a:rPr>
                              </m:ctrlPr>
                            </m:limLowPr>
                            <m:e>
                              <m:r>
                                <m:rPr>
                                  <m:sty m:val="p"/>
                                </m:rPr>
                                <a:rPr lang="en-GB" b="0" i="0" smtClean="0">
                                  <a:latin typeface="Cambria Math" panose="02040503050406030204" pitchFamily="18" charset="0"/>
                                  <a:ea typeface="Cambria Math" panose="02040503050406030204" pitchFamily="18" charset="0"/>
                                </a:rPr>
                                <m:t>lim</m:t>
                              </m:r>
                            </m:e>
                            <m:lim>
                              <m:r>
                                <a:rPr lang="en-GB" b="0" i="1" smtClean="0">
                                  <a:latin typeface="Cambria Math" panose="02040503050406030204" pitchFamily="18" charset="0"/>
                                  <a:ea typeface="Cambria Math" panose="02040503050406030204" pitchFamily="18" charset="0"/>
                                </a:rPr>
                                <m:t>𝜖</m:t>
                              </m:r>
                              <m:r>
                                <a:rPr lang="en-GB" b="0" i="1" smtClean="0">
                                  <a:latin typeface="Cambria Math" panose="02040503050406030204" pitchFamily="18" charset="0"/>
                                  <a:ea typeface="Cambria Math" panose="02040503050406030204" pitchFamily="18" charset="0"/>
                                </a:rPr>
                                <m:t>→0</m:t>
                              </m:r>
                            </m:lim>
                          </m:limLow>
                        </m:fName>
                        <m:e>
                          <m:r>
                            <a:rPr lang="en-GB" b="0" i="1" smtClean="0">
                              <a:latin typeface="Cambria Math" panose="02040503050406030204" pitchFamily="18" charset="0"/>
                              <a:ea typeface="Cambria Math" panose="02040503050406030204" pitchFamily="18" charset="0"/>
                            </a:rPr>
                            <m:t>𝐽</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𝜀</m:t>
                              </m:r>
                            </m:e>
                          </m:d>
                        </m:e>
                      </m:func>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1+</m:t>
                          </m:r>
                          <m:r>
                            <a:rPr lang="en-GB" b="0" i="1" smtClean="0">
                              <a:latin typeface="Cambria Math" panose="02040503050406030204" pitchFamily="18" charset="0"/>
                              <a:ea typeface="Cambria Math" panose="02040503050406030204" pitchFamily="18" charset="0"/>
                            </a:rPr>
                            <m:t>𝑁</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𝜖</m:t>
                              </m:r>
                            </m:e>
                          </m:d>
                        </m:e>
                      </m:d>
                    </m:oMath>
                  </m:oMathPara>
                </a14:m>
                <a:endParaRPr lang="en-GB"/>
              </a:p>
            </p:txBody>
          </p:sp>
        </mc:Choice>
        <mc:Fallback xmlns="">
          <p:sp>
            <p:nvSpPr>
              <p:cNvPr id="9" name="TextBox 8">
                <a:extLst>
                  <a:ext uri="{FF2B5EF4-FFF2-40B4-BE49-F238E27FC236}">
                    <a16:creationId xmlns:a16="http://schemas.microsoft.com/office/drawing/2014/main" id="{9D37D6DA-376F-4EA4-A5A8-C4492B22DA7F}"/>
                  </a:ext>
                </a:extLst>
              </p:cNvPr>
              <p:cNvSpPr txBox="1">
                <a:spLocks noRot="1" noChangeAspect="1" noMove="1" noResize="1" noEditPoints="1" noAdjustHandles="1" noChangeArrowheads="1" noChangeShapeType="1" noTextEdit="1"/>
              </p:cNvSpPr>
              <p:nvPr/>
            </p:nvSpPr>
            <p:spPr>
              <a:xfrm>
                <a:off x="4144316" y="5864415"/>
                <a:ext cx="3746739" cy="380617"/>
              </a:xfrm>
              <a:prstGeom prst="rect">
                <a:avLst/>
              </a:prstGeom>
              <a:blipFill>
                <a:blip r:embed="rId6"/>
                <a:stretch>
                  <a:fillRect b="-1612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913AF28-221A-45FD-8243-0851F0972BB6}"/>
                  </a:ext>
                </a:extLst>
              </p:cNvPr>
              <p:cNvSpPr txBox="1"/>
              <p:nvPr/>
            </p:nvSpPr>
            <p:spPr>
              <a:xfrm>
                <a:off x="7962943" y="5873293"/>
                <a:ext cx="1272015" cy="3148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Γ</m:t>
                          </m:r>
                        </m:e>
                        <m:sub>
                          <m:r>
                            <m:rPr>
                              <m:nor/>
                            </m:rPr>
                            <a:rPr lang="el-GR">
                              <a:latin typeface="Cambria Math" panose="02040503050406030204" pitchFamily="18" charset="0"/>
                              <a:ea typeface="Cambria Math" panose="02040503050406030204" pitchFamily="18" charset="0"/>
                            </a:rPr>
                            <m:t>η</m:t>
                          </m:r>
                        </m:sub>
                      </m:sSub>
                      <m:r>
                        <a:rPr lang="en-GB" b="0" i="1" smtClean="0">
                          <a:latin typeface="Cambria Math" panose="02040503050406030204" pitchFamily="18" charset="0"/>
                        </a:rPr>
                        <m:t>=2</m:t>
                      </m:r>
                      <m:r>
                        <a:rPr lang="en-GB" b="0" i="1" smtClean="0">
                          <a:latin typeface="Cambria Math" panose="02040503050406030204" pitchFamily="18" charset="0"/>
                          <a:ea typeface="Cambria Math" panose="02040503050406030204" pitchFamily="18" charset="0"/>
                        </a:rPr>
                        <m:t>𝜋</m:t>
                      </m:r>
                      <m:r>
                        <a:rPr lang="en-GB" b="0" i="1" smtClean="0">
                          <a:latin typeface="Cambria Math" panose="02040503050406030204" pitchFamily="18" charset="0"/>
                          <a:ea typeface="Cambria Math" panose="02040503050406030204" pitchFamily="18" charset="0"/>
                        </a:rPr>
                        <m:t>𝐽</m:t>
                      </m:r>
                      <m:d>
                        <m:dPr>
                          <m:ctrlPr>
                            <a:rPr lang="en-GB" b="0" i="1" smtClean="0">
                              <a:latin typeface="Cambria Math" panose="02040503050406030204" pitchFamily="18" charset="0"/>
                              <a:ea typeface="Cambria Math" panose="02040503050406030204" pitchFamily="18" charset="0"/>
                            </a:rPr>
                          </m:ctrlPr>
                        </m:dPr>
                        <m:e>
                          <m:r>
                            <m:rPr>
                              <m:nor/>
                            </m:rPr>
                            <a:rPr lang="el-GR">
                              <a:latin typeface="Cambria Math" panose="02040503050406030204" pitchFamily="18" charset="0"/>
                              <a:ea typeface="Cambria Math" panose="02040503050406030204" pitchFamily="18" charset="0"/>
                            </a:rPr>
                            <m:t>η</m:t>
                          </m:r>
                        </m:e>
                      </m:d>
                    </m:oMath>
                  </m:oMathPara>
                </a14:m>
                <a:endParaRPr lang="en-GB"/>
              </a:p>
            </p:txBody>
          </p:sp>
        </mc:Choice>
        <mc:Fallback xmlns="">
          <p:sp>
            <p:nvSpPr>
              <p:cNvPr id="10" name="TextBox 9">
                <a:extLst>
                  <a:ext uri="{FF2B5EF4-FFF2-40B4-BE49-F238E27FC236}">
                    <a16:creationId xmlns:a16="http://schemas.microsoft.com/office/drawing/2014/main" id="{9913AF28-221A-45FD-8243-0851F0972BB6}"/>
                  </a:ext>
                </a:extLst>
              </p:cNvPr>
              <p:cNvSpPr txBox="1">
                <a:spLocks noRot="1" noChangeAspect="1" noMove="1" noResize="1" noEditPoints="1" noAdjustHandles="1" noChangeArrowheads="1" noChangeShapeType="1" noTextEdit="1"/>
              </p:cNvSpPr>
              <p:nvPr/>
            </p:nvSpPr>
            <p:spPr>
              <a:xfrm>
                <a:off x="7962943" y="5873293"/>
                <a:ext cx="1272015" cy="314894"/>
              </a:xfrm>
              <a:prstGeom prst="rect">
                <a:avLst/>
              </a:prstGeom>
              <a:blipFill>
                <a:blip r:embed="rId7"/>
                <a:stretch>
                  <a:fillRect l="-3349" b="-26923"/>
                </a:stretch>
              </a:blipFill>
            </p:spPr>
            <p:txBody>
              <a:bodyPr/>
              <a:lstStyle/>
              <a:p>
                <a:r>
                  <a:rPr lang="en-GB">
                    <a:noFill/>
                  </a:rPr>
                  <a:t> </a:t>
                </a:r>
              </a:p>
            </p:txBody>
          </p:sp>
        </mc:Fallback>
      </mc:AlternateContent>
      <p:sp>
        <p:nvSpPr>
          <p:cNvPr id="13" name="Rectangle 12">
            <a:extLst>
              <a:ext uri="{FF2B5EF4-FFF2-40B4-BE49-F238E27FC236}">
                <a16:creationId xmlns:a16="http://schemas.microsoft.com/office/drawing/2014/main" id="{9598F64B-9C78-4FCF-8984-A9E78B9209D9}"/>
              </a:ext>
            </a:extLst>
          </p:cNvPr>
          <p:cNvSpPr/>
          <p:nvPr/>
        </p:nvSpPr>
        <p:spPr>
          <a:xfrm>
            <a:off x="4346672" y="2014193"/>
            <a:ext cx="6457452" cy="1776571"/>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4C3C22CF-C24C-4F60-83BC-ED4F7D6A5324}"/>
              </a:ext>
            </a:extLst>
          </p:cNvPr>
          <p:cNvSpPr txBox="1"/>
          <p:nvPr/>
        </p:nvSpPr>
        <p:spPr>
          <a:xfrm>
            <a:off x="2960633" y="5846074"/>
            <a:ext cx="1238895" cy="369332"/>
          </a:xfrm>
          <a:prstGeom prst="rect">
            <a:avLst/>
          </a:prstGeom>
          <a:noFill/>
        </p:spPr>
        <p:txBody>
          <a:bodyPr wrap="square" rtlCol="0">
            <a:spAutoFit/>
          </a:bodyPr>
          <a:lstStyle/>
          <a:p>
            <a:r>
              <a:rPr lang="en-GB" b="1"/>
              <a:t>Rates:</a:t>
            </a:r>
          </a:p>
        </p:txBody>
      </p:sp>
      <p:sp>
        <p:nvSpPr>
          <p:cNvPr id="14" name="Slide Number Placeholder 13">
            <a:extLst>
              <a:ext uri="{FF2B5EF4-FFF2-40B4-BE49-F238E27FC236}">
                <a16:creationId xmlns:a16="http://schemas.microsoft.com/office/drawing/2014/main" id="{09916EF5-B926-4CFB-A5AF-B7FB3F77540B}"/>
              </a:ext>
            </a:extLst>
          </p:cNvPr>
          <p:cNvSpPr>
            <a:spLocks noGrp="1"/>
          </p:cNvSpPr>
          <p:nvPr>
            <p:ph type="sldNum" sz="quarter" idx="12"/>
          </p:nvPr>
        </p:nvSpPr>
        <p:spPr/>
        <p:txBody>
          <a:bodyPr/>
          <a:lstStyle/>
          <a:p>
            <a:fld id="{34B7E4EF-A1BD-40F4-AB7B-04F084DD991D}" type="slidenum">
              <a:rPr lang="en-US" sz="1600" smtClean="0"/>
              <a:t>14</a:t>
            </a:fld>
            <a:endParaRPr lang="en-US" sz="1600"/>
          </a:p>
        </p:txBody>
      </p:sp>
    </p:spTree>
    <p:extLst>
      <p:ext uri="{BB962C8B-B14F-4D97-AF65-F5344CB8AC3E}">
        <p14:creationId xmlns:p14="http://schemas.microsoft.com/office/powerpoint/2010/main" val="615775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A7EBB-B25C-4D01-8433-A6DC90B5927C}"/>
              </a:ext>
            </a:extLst>
          </p:cNvPr>
          <p:cNvSpPr>
            <a:spLocks noGrp="1"/>
          </p:cNvSpPr>
          <p:nvPr>
            <p:ph type="title"/>
          </p:nvPr>
        </p:nvSpPr>
        <p:spPr/>
        <p:txBody>
          <a:bodyPr/>
          <a:lstStyle/>
          <a:p>
            <a:pPr algn="ctr"/>
            <a:r>
              <a:rPr lang="en-GB"/>
              <a:t>Quantum trajectories technique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510EB80-EEB4-49FA-8C7B-16E94C3D706E}"/>
                  </a:ext>
                </a:extLst>
              </p:cNvPr>
              <p:cNvSpPr txBox="1"/>
              <p:nvPr/>
            </p:nvSpPr>
            <p:spPr>
              <a:xfrm>
                <a:off x="2213943" y="2178651"/>
                <a:ext cx="7767255" cy="672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smtClean="0">
                              <a:latin typeface="Cambria Math" panose="02040503050406030204" pitchFamily="18" charset="0"/>
                              <a:ea typeface="Cambria Math" panose="02040503050406030204" pitchFamily="18" charset="0"/>
                            </a:rPr>
                            <m:t>𝜕</m:t>
                          </m:r>
                          <m:sSub>
                            <m:sSubPr>
                              <m:ctrlPr>
                                <a:rPr lang="en-GB" i="1" smtClean="0">
                                  <a:latin typeface="Cambria Math" panose="02040503050406030204" pitchFamily="18" charset="0"/>
                                  <a:ea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𝜌</m:t>
                              </m:r>
                            </m:e>
                            <m:sub>
                              <m:r>
                                <a:rPr lang="en-GB" b="0" i="1" smtClean="0">
                                  <a:latin typeface="Cambria Math" panose="02040503050406030204" pitchFamily="18" charset="0"/>
                                  <a:ea typeface="Cambria Math" panose="02040503050406030204" pitchFamily="18" charset="0"/>
                                </a:rPr>
                                <m:t>𝑆</m:t>
                              </m:r>
                            </m:sub>
                          </m:sSub>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num>
                        <m:den>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den>
                      </m:f>
                      <m:r>
                        <a:rPr lang="en-GB" b="0" i="1" smtClean="0">
                          <a:latin typeface="Cambria Math" panose="02040503050406030204" pitchFamily="18" charset="0"/>
                        </a:rPr>
                        <m:t>=−</m:t>
                      </m:r>
                      <m:r>
                        <a:rPr lang="en-GB" b="0" i="1" smtClean="0">
                          <a:latin typeface="Cambria Math" panose="02040503050406030204" pitchFamily="18" charset="0"/>
                        </a:rPr>
                        <m:t>𝑖</m:t>
                      </m:r>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𝐻</m:t>
                          </m:r>
                          <m:d>
                            <m:dPr>
                              <m:ctrlPr>
                                <a:rPr lang="en-GB" b="0" i="1" smtClean="0">
                                  <a:latin typeface="Cambria Math" panose="02040503050406030204" pitchFamily="18" charset="0"/>
                                </a:rPr>
                              </m:ctrlPr>
                            </m:dPr>
                            <m:e>
                              <m:r>
                                <a:rPr lang="en-GB" b="0" i="1" smtClean="0">
                                  <a:latin typeface="Cambria Math" panose="02040503050406030204" pitchFamily="18" charset="0"/>
                                </a:rPr>
                                <m:t>𝑡</m:t>
                              </m:r>
                            </m:e>
                          </m:d>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𝜌</m:t>
                              </m:r>
                            </m:e>
                            <m:sub>
                              <m:r>
                                <a:rPr lang="en-GB" b="0" i="1" smtClean="0">
                                  <a:latin typeface="Cambria Math" panose="02040503050406030204" pitchFamily="18" charset="0"/>
                                </a:rPr>
                                <m:t>𝑆</m:t>
                              </m:r>
                            </m:sub>
                          </m:sSub>
                          <m:d>
                            <m:dPr>
                              <m:ctrlPr>
                                <a:rPr lang="en-GB" b="0" i="1" smtClean="0">
                                  <a:latin typeface="Cambria Math" panose="02040503050406030204" pitchFamily="18" charset="0"/>
                                </a:rPr>
                              </m:ctrlPr>
                            </m:dPr>
                            <m:e>
                              <m:r>
                                <a:rPr lang="en-GB" b="0" i="1" smtClean="0">
                                  <a:latin typeface="Cambria Math" panose="02040503050406030204" pitchFamily="18" charset="0"/>
                                </a:rPr>
                                <m:t>𝑡</m:t>
                              </m:r>
                            </m:e>
                          </m:d>
                        </m:e>
                      </m:d>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2</m:t>
                          </m:r>
                        </m:den>
                      </m:f>
                      <m:nary>
                        <m:naryPr>
                          <m:chr m:val="∑"/>
                          <m:supHide m:val="on"/>
                          <m:ctrlPr>
                            <a:rPr lang="en-GB" b="0" i="1" smtClean="0">
                              <a:latin typeface="Cambria Math" panose="02040503050406030204" pitchFamily="18" charset="0"/>
                            </a:rPr>
                          </m:ctrlPr>
                        </m:naryPr>
                        <m:sub>
                          <m:r>
                            <m:rPr>
                              <m:brk m:alnAt="7"/>
                            </m:rPr>
                            <a:rPr lang="en-GB" b="0" i="1" smtClean="0">
                              <a:latin typeface="Cambria Math" panose="02040503050406030204" pitchFamily="18" charset="0"/>
                            </a:rPr>
                            <m:t>𝑚</m:t>
                          </m:r>
                        </m:sub>
                        <m:sup/>
                        <m:e>
                          <m:sSub>
                            <m:sSubPr>
                              <m:ctrlPr>
                                <a:rPr lang="en-GB" b="0" i="1" smtClean="0">
                                  <a:latin typeface="Cambria Math" panose="02040503050406030204" pitchFamily="18" charset="0"/>
                                </a:rPr>
                              </m:ctrlPr>
                            </m:sSubPr>
                            <m:e>
                              <m:r>
                                <m:rPr>
                                  <m:sty m:val="p"/>
                                </m:rPr>
                                <a:rPr lang="el-GR" b="0" i="1" smtClean="0">
                                  <a:latin typeface="Cambria Math" panose="02040503050406030204" pitchFamily="18" charset="0"/>
                                  <a:ea typeface="Cambria Math" panose="02040503050406030204" pitchFamily="18" charset="0"/>
                                </a:rPr>
                                <m:t>Γ</m:t>
                              </m:r>
                            </m:e>
                            <m:sub>
                              <m:r>
                                <a:rPr lang="en-GB" b="0" i="1" smtClean="0">
                                  <a:latin typeface="Cambria Math" panose="02040503050406030204" pitchFamily="18" charset="0"/>
                                </a:rPr>
                                <m:t>𝑚</m:t>
                              </m:r>
                            </m:sub>
                          </m:sSub>
                          <m:d>
                            <m:dPr>
                              <m:ctrlPr>
                                <a:rPr lang="en-GB" b="0" i="1" smtClean="0">
                                  <a:latin typeface="Cambria Math" panose="02040503050406030204" pitchFamily="18" charset="0"/>
                                </a:rPr>
                              </m:ctrlPr>
                            </m:dPr>
                            <m:e>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𝑐</m:t>
                                  </m:r>
                                </m:e>
                                <m:sub>
                                  <m:r>
                                    <a:rPr lang="en-GB" b="0" i="1" smtClean="0">
                                      <a:latin typeface="Cambria Math" panose="02040503050406030204" pitchFamily="18" charset="0"/>
                                    </a:rPr>
                                    <m:t>𝑚</m:t>
                                  </m:r>
                                </m:sub>
                                <m:sup>
                                  <m:r>
                                    <a:rPr lang="en-GB" b="0" i="1" smtClean="0">
                                      <a:latin typeface="Cambria Math" panose="02040503050406030204" pitchFamily="18" charset="0"/>
                                      <a:ea typeface="Cambria Math" panose="02040503050406030204" pitchFamily="18" charset="0"/>
                                    </a:rPr>
                                    <m:t>†</m:t>
                                  </m:r>
                                </m:sup>
                              </m:sSubSup>
                              <m:sSub>
                                <m:sSubPr>
                                  <m:ctrlPr>
                                    <a:rPr lang="en-GB" b="0" i="1" smtClean="0">
                                      <a:latin typeface="Cambria Math" panose="02040503050406030204" pitchFamily="18" charset="0"/>
                                    </a:rPr>
                                  </m:ctrlPr>
                                </m:sSubPr>
                                <m:e>
                                  <m:r>
                                    <a:rPr lang="en-GB" b="0" i="1" smtClean="0">
                                      <a:latin typeface="Cambria Math" panose="02040503050406030204" pitchFamily="18" charset="0"/>
                                    </a:rPr>
                                    <m:t>𝑐</m:t>
                                  </m:r>
                                </m:e>
                                <m:sub>
                                  <m:r>
                                    <a:rPr lang="en-GB" b="0" i="1" smtClean="0">
                                      <a:latin typeface="Cambria Math" panose="02040503050406030204" pitchFamily="18" charset="0"/>
                                    </a:rPr>
                                    <m:t>𝑚</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𝜌</m:t>
                                  </m:r>
                                </m:e>
                                <m:sub>
                                  <m:r>
                                    <a:rPr lang="en-GB" b="0" i="1" smtClean="0">
                                      <a:latin typeface="Cambria Math" panose="02040503050406030204" pitchFamily="18" charset="0"/>
                                    </a:rPr>
                                    <m:t>𝑆</m:t>
                                  </m:r>
                                </m:sub>
                              </m:sSub>
                              <m:d>
                                <m:dPr>
                                  <m:ctrlPr>
                                    <a:rPr lang="en-GB" b="0" i="1" smtClean="0">
                                      <a:latin typeface="Cambria Math" panose="02040503050406030204" pitchFamily="18" charset="0"/>
                                    </a:rPr>
                                  </m:ctrlPr>
                                </m:dPr>
                                <m:e>
                                  <m:r>
                                    <a:rPr lang="en-GB" b="0" i="1" smtClean="0">
                                      <a:latin typeface="Cambria Math" panose="02040503050406030204" pitchFamily="18" charset="0"/>
                                    </a:rPr>
                                    <m:t>𝑡</m:t>
                                  </m:r>
                                </m:e>
                              </m:d>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𝜌</m:t>
                                  </m:r>
                                </m:e>
                                <m:sub>
                                  <m:r>
                                    <a:rPr lang="en-GB" b="0" i="1" smtClean="0">
                                      <a:latin typeface="Cambria Math" panose="02040503050406030204" pitchFamily="18" charset="0"/>
                                    </a:rPr>
                                    <m:t>𝑆</m:t>
                                  </m:r>
                                </m:sub>
                              </m:sSub>
                              <m:d>
                                <m:dPr>
                                  <m:ctrlPr>
                                    <a:rPr lang="en-GB" b="0" i="1" smtClean="0">
                                      <a:latin typeface="Cambria Math" panose="02040503050406030204" pitchFamily="18" charset="0"/>
                                    </a:rPr>
                                  </m:ctrlPr>
                                </m:dPr>
                                <m:e>
                                  <m:r>
                                    <a:rPr lang="en-GB" b="0" i="1" smtClean="0">
                                      <a:latin typeface="Cambria Math" panose="02040503050406030204" pitchFamily="18" charset="0"/>
                                    </a:rPr>
                                    <m:t>𝑡</m:t>
                                  </m:r>
                                </m:e>
                              </m:d>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𝑐</m:t>
                                  </m:r>
                                </m:e>
                                <m:sub>
                                  <m:r>
                                    <a:rPr lang="en-GB" b="0" i="1" smtClean="0">
                                      <a:latin typeface="Cambria Math" panose="02040503050406030204" pitchFamily="18" charset="0"/>
                                    </a:rPr>
                                    <m:t>𝑚</m:t>
                                  </m:r>
                                </m:sub>
                                <m:sup>
                                  <m:r>
                                    <a:rPr lang="en-GB" b="0" i="1" smtClean="0">
                                      <a:latin typeface="Cambria Math" panose="02040503050406030204" pitchFamily="18" charset="0"/>
                                      <a:ea typeface="Cambria Math" panose="02040503050406030204" pitchFamily="18" charset="0"/>
                                    </a:rPr>
                                    <m:t>†</m:t>
                                  </m:r>
                                </m:sup>
                              </m:sSubSup>
                              <m:sSub>
                                <m:sSubPr>
                                  <m:ctrlPr>
                                    <a:rPr lang="en-GB" b="0" i="1" smtClean="0">
                                      <a:latin typeface="Cambria Math" panose="02040503050406030204" pitchFamily="18" charset="0"/>
                                    </a:rPr>
                                  </m:ctrlPr>
                                </m:sSubPr>
                                <m:e>
                                  <m:r>
                                    <a:rPr lang="en-GB" b="0" i="1" smtClean="0">
                                      <a:latin typeface="Cambria Math" panose="02040503050406030204" pitchFamily="18" charset="0"/>
                                    </a:rPr>
                                    <m:t>𝑐</m:t>
                                  </m:r>
                                </m:e>
                                <m:sub>
                                  <m:r>
                                    <a:rPr lang="en-GB" b="0" i="1" smtClean="0">
                                      <a:latin typeface="Cambria Math" panose="02040503050406030204" pitchFamily="18" charset="0"/>
                                    </a:rPr>
                                    <m:t>𝑚</m:t>
                                  </m:r>
                                </m:sub>
                              </m:sSub>
                              <m:r>
                                <a:rPr lang="en-GB" b="0" i="1" smtClean="0">
                                  <a:latin typeface="Cambria Math" panose="02040503050406030204" pitchFamily="18" charset="0"/>
                                </a:rPr>
                                <m:t>−2</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𝑐</m:t>
                                  </m:r>
                                </m:e>
                                <m:sub>
                                  <m:r>
                                    <a:rPr lang="en-GB" b="0" i="1" smtClean="0">
                                      <a:latin typeface="Cambria Math" panose="02040503050406030204" pitchFamily="18" charset="0"/>
                                    </a:rPr>
                                    <m:t>𝑚</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𝜌</m:t>
                                  </m:r>
                                </m:e>
                                <m:sub>
                                  <m:r>
                                    <a:rPr lang="en-GB" b="0" i="1" smtClean="0">
                                      <a:latin typeface="Cambria Math" panose="02040503050406030204" pitchFamily="18" charset="0"/>
                                    </a:rPr>
                                    <m:t>𝑆</m:t>
                                  </m:r>
                                </m:sub>
                              </m:sSub>
                              <m:r>
                                <a:rPr lang="en-GB" b="0" i="1" smtClean="0">
                                  <a:latin typeface="Cambria Math" panose="02040503050406030204" pitchFamily="18" charset="0"/>
                                </a:rPr>
                                <m:t>(</m:t>
                              </m:r>
                              <m:r>
                                <a:rPr lang="en-GB" b="0" i="1" smtClean="0">
                                  <a:latin typeface="Cambria Math" panose="02040503050406030204" pitchFamily="18" charset="0"/>
                                </a:rPr>
                                <m:t>𝑡</m:t>
                              </m:r>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𝑐</m:t>
                                  </m:r>
                                </m:e>
                                <m:sub>
                                  <m:r>
                                    <a:rPr lang="en-GB" b="0" i="1" smtClean="0">
                                      <a:latin typeface="Cambria Math" panose="02040503050406030204" pitchFamily="18" charset="0"/>
                                    </a:rPr>
                                    <m:t>𝑚</m:t>
                                  </m:r>
                                </m:sub>
                                <m:sup>
                                  <m:r>
                                    <a:rPr lang="en-GB" b="0" i="1" smtClean="0">
                                      <a:latin typeface="Cambria Math" panose="02040503050406030204" pitchFamily="18" charset="0"/>
                                      <a:ea typeface="Cambria Math" panose="02040503050406030204" pitchFamily="18" charset="0"/>
                                    </a:rPr>
                                    <m:t>†</m:t>
                                  </m:r>
                                </m:sup>
                              </m:sSubSup>
                            </m:e>
                          </m:d>
                        </m:e>
                      </m:nary>
                    </m:oMath>
                  </m:oMathPara>
                </a14:m>
                <a:endParaRPr lang="en-GB"/>
              </a:p>
            </p:txBody>
          </p:sp>
        </mc:Choice>
        <mc:Fallback xmlns="">
          <p:sp>
            <p:nvSpPr>
              <p:cNvPr id="3" name="TextBox 2">
                <a:extLst>
                  <a:ext uri="{FF2B5EF4-FFF2-40B4-BE49-F238E27FC236}">
                    <a16:creationId xmlns:a16="http://schemas.microsoft.com/office/drawing/2014/main" id="{1510EB80-EEB4-49FA-8C7B-16E94C3D706E}"/>
                  </a:ext>
                </a:extLst>
              </p:cNvPr>
              <p:cNvSpPr txBox="1">
                <a:spLocks noRot="1" noChangeAspect="1" noMove="1" noResize="1" noEditPoints="1" noAdjustHandles="1" noChangeArrowheads="1" noChangeShapeType="1" noTextEdit="1"/>
              </p:cNvSpPr>
              <p:nvPr/>
            </p:nvSpPr>
            <p:spPr>
              <a:xfrm>
                <a:off x="2213943" y="2178651"/>
                <a:ext cx="7767255" cy="672172"/>
              </a:xfrm>
              <a:prstGeom prst="rect">
                <a:avLst/>
              </a:prstGeom>
              <a:blipFill>
                <a:blip r:embed="rId2"/>
                <a:stretch>
                  <a:fillRect/>
                </a:stretch>
              </a:blipFill>
            </p:spPr>
            <p:txBody>
              <a:bodyPr/>
              <a:lstStyle/>
              <a:p>
                <a:r>
                  <a:rPr lang="en-GB">
                    <a:noFill/>
                  </a:rPr>
                  <a:t> </a:t>
                </a:r>
              </a:p>
            </p:txBody>
          </p:sp>
        </mc:Fallback>
      </mc:AlternateContent>
      <p:sp>
        <p:nvSpPr>
          <p:cNvPr id="4" name="Rectangle 3">
            <a:extLst>
              <a:ext uri="{FF2B5EF4-FFF2-40B4-BE49-F238E27FC236}">
                <a16:creationId xmlns:a16="http://schemas.microsoft.com/office/drawing/2014/main" id="{6A6FA3AA-2131-45E2-96EA-C71B982F9060}"/>
              </a:ext>
            </a:extLst>
          </p:cNvPr>
          <p:cNvSpPr/>
          <p:nvPr/>
        </p:nvSpPr>
        <p:spPr>
          <a:xfrm>
            <a:off x="2132029" y="2014194"/>
            <a:ext cx="7927942" cy="904973"/>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9B3BAEFD-B098-4FA6-B9C3-6912FB3E0846}"/>
              </a:ext>
            </a:extLst>
          </p:cNvPr>
          <p:cNvSpPr txBox="1"/>
          <p:nvPr/>
        </p:nvSpPr>
        <p:spPr>
          <a:xfrm>
            <a:off x="3110249" y="2967983"/>
            <a:ext cx="6370894" cy="369332"/>
          </a:xfrm>
          <a:prstGeom prst="rect">
            <a:avLst/>
          </a:prstGeom>
          <a:noFill/>
        </p:spPr>
        <p:txBody>
          <a:bodyPr wrap="square" rtlCol="0">
            <a:spAutoFit/>
          </a:bodyPr>
          <a:lstStyle/>
          <a:p>
            <a:r>
              <a:rPr lang="en-GB" b="1"/>
              <a:t>Markovian master equation in Lindblad form</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6CD128B-A55F-4B4F-815B-A68802D0DCE7}"/>
                  </a:ext>
                </a:extLst>
              </p:cNvPr>
              <p:cNvSpPr txBox="1"/>
              <p:nvPr/>
            </p:nvSpPr>
            <p:spPr>
              <a:xfrm>
                <a:off x="3153367" y="3954681"/>
                <a:ext cx="5885265" cy="672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 </m:t>
                      </m:r>
                      <m:f>
                        <m:fPr>
                          <m:ctrlPr>
                            <a:rPr lang="en-GB"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𝜌</m:t>
                              </m:r>
                            </m:e>
                            <m:sub>
                              <m:r>
                                <a:rPr lang="en-GB" b="0" i="1" smtClean="0">
                                  <a:latin typeface="Cambria Math" panose="02040503050406030204" pitchFamily="18" charset="0"/>
                                  <a:ea typeface="Cambria Math" panose="02040503050406030204" pitchFamily="18" charset="0"/>
                                </a:rPr>
                                <m:t>𝑆</m:t>
                              </m:r>
                            </m:sub>
                          </m:sSub>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num>
                        <m:den>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den>
                      </m:f>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𝑖</m:t>
                      </m:r>
                      <m:d>
                        <m:dPr>
                          <m:ctrlPr>
                            <a:rPr lang="en-GB" b="0" i="1" smtClean="0">
                              <a:latin typeface="Cambria Math" panose="02040503050406030204" pitchFamily="18" charset="0"/>
                              <a:ea typeface="Cambria Math" panose="02040503050406030204" pitchFamily="18" charset="0"/>
                            </a:rPr>
                          </m:ctrlPr>
                        </m:dPr>
                        <m:e>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𝐻</m:t>
                              </m:r>
                            </m:e>
                            <m:sub>
                              <m:r>
                                <m:rPr>
                                  <m:sty m:val="p"/>
                                </m:rPr>
                                <a:rPr lang="en-GB" b="0" i="0" smtClean="0">
                                  <a:latin typeface="Cambria Math" panose="02040503050406030204" pitchFamily="18" charset="0"/>
                                  <a:ea typeface="Cambria Math" panose="02040503050406030204" pitchFamily="18" charset="0"/>
                                </a:rPr>
                                <m:t>eff</m:t>
                              </m:r>
                            </m:sub>
                          </m:sSub>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𝜌</m:t>
                              </m:r>
                            </m:e>
                            <m:sub>
                              <m:r>
                                <a:rPr lang="en-GB" b="0" i="1" smtClean="0">
                                  <a:latin typeface="Cambria Math" panose="02040503050406030204" pitchFamily="18" charset="0"/>
                                  <a:ea typeface="Cambria Math" panose="02040503050406030204" pitchFamily="18" charset="0"/>
                                </a:rPr>
                                <m:t>𝑆</m:t>
                              </m:r>
                            </m:sub>
                          </m:sSub>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𝑡</m:t>
                              </m:r>
                            </m:e>
                          </m:d>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𝜌</m:t>
                              </m:r>
                            </m:e>
                            <m:sub>
                              <m:r>
                                <a:rPr lang="en-GB" b="0" i="1" smtClean="0">
                                  <a:latin typeface="Cambria Math" panose="02040503050406030204" pitchFamily="18" charset="0"/>
                                  <a:ea typeface="Cambria Math" panose="02040503050406030204" pitchFamily="18" charset="0"/>
                                </a:rPr>
                                <m:t>𝑆</m:t>
                              </m:r>
                            </m:sub>
                          </m:sSub>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𝑡</m:t>
                              </m:r>
                            </m:e>
                          </m:d>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𝐻</m:t>
                              </m:r>
                            </m:e>
                            <m:sub>
                              <m:r>
                                <m:rPr>
                                  <m:sty m:val="p"/>
                                </m:rPr>
                                <a:rPr lang="en-GB" b="0" i="0" smtClean="0">
                                  <a:latin typeface="Cambria Math" panose="02040503050406030204" pitchFamily="18" charset="0"/>
                                  <a:ea typeface="Cambria Math" panose="02040503050406030204" pitchFamily="18" charset="0"/>
                                </a:rPr>
                                <m:t>eff</m:t>
                              </m:r>
                            </m:sub>
                          </m:sSub>
                        </m:e>
                      </m:d>
                      <m:r>
                        <a:rPr lang="en-GB" b="0" i="1" smtClean="0">
                          <a:latin typeface="Cambria Math" panose="02040503050406030204" pitchFamily="18" charset="0"/>
                          <a:ea typeface="Cambria Math" panose="02040503050406030204" pitchFamily="18" charset="0"/>
                        </a:rPr>
                        <m:t>+</m:t>
                      </m:r>
                      <m:nary>
                        <m:naryPr>
                          <m:chr m:val="∑"/>
                          <m:supHide m:val="on"/>
                          <m:ctrlPr>
                            <a:rPr lang="en-GB" b="0" i="1" smtClean="0">
                              <a:latin typeface="Cambria Math" panose="02040503050406030204" pitchFamily="18" charset="0"/>
                              <a:ea typeface="Cambria Math" panose="02040503050406030204" pitchFamily="18" charset="0"/>
                            </a:rPr>
                          </m:ctrlPr>
                        </m:naryPr>
                        <m:sub>
                          <m:r>
                            <m:rPr>
                              <m:brk m:alnAt="7"/>
                            </m:rPr>
                            <a:rPr lang="en-GB" b="0" i="1" smtClean="0">
                              <a:latin typeface="Cambria Math" panose="02040503050406030204" pitchFamily="18" charset="0"/>
                              <a:ea typeface="Cambria Math" panose="02040503050406030204" pitchFamily="18" charset="0"/>
                            </a:rPr>
                            <m:t>𝑚</m:t>
                          </m:r>
                        </m:sub>
                        <m:sup/>
                        <m:e>
                          <m:sSub>
                            <m:sSubPr>
                              <m:ctrlPr>
                                <a:rPr lang="en-GB" b="0" i="1" smtClean="0">
                                  <a:latin typeface="Cambria Math" panose="02040503050406030204" pitchFamily="18" charset="0"/>
                                  <a:ea typeface="Cambria Math" panose="02040503050406030204" pitchFamily="18" charset="0"/>
                                </a:rPr>
                              </m:ctrlPr>
                            </m:sSubPr>
                            <m:e>
                              <m:r>
                                <m:rPr>
                                  <m:sty m:val="p"/>
                                </m:rPr>
                                <a:rPr lang="el-GR" b="0" i="1" smtClean="0">
                                  <a:latin typeface="Cambria Math" panose="02040503050406030204" pitchFamily="18" charset="0"/>
                                  <a:ea typeface="Cambria Math" panose="02040503050406030204" pitchFamily="18" charset="0"/>
                                </a:rPr>
                                <m:t>Γ</m:t>
                              </m:r>
                            </m:e>
                            <m:sub>
                              <m:r>
                                <a:rPr lang="en-GB" b="0" i="1" smtClean="0">
                                  <a:latin typeface="Cambria Math" panose="02040503050406030204" pitchFamily="18" charset="0"/>
                                  <a:ea typeface="Cambria Math" panose="02040503050406030204" pitchFamily="18" charset="0"/>
                                </a:rPr>
                                <m:t>𝑚</m:t>
                              </m:r>
                            </m:sub>
                          </m:sSub>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𝑐</m:t>
                              </m:r>
                            </m:e>
                            <m:sub>
                              <m:r>
                                <a:rPr lang="en-GB" b="0" i="1" smtClean="0">
                                  <a:latin typeface="Cambria Math" panose="02040503050406030204" pitchFamily="18" charset="0"/>
                                  <a:ea typeface="Cambria Math" panose="02040503050406030204" pitchFamily="18" charset="0"/>
                                </a:rPr>
                                <m:t>𝑚</m:t>
                              </m:r>
                            </m:sub>
                          </m:sSub>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𝜌</m:t>
                              </m:r>
                            </m:e>
                            <m:sub>
                              <m:r>
                                <a:rPr lang="en-GB" b="0" i="1" smtClean="0">
                                  <a:latin typeface="Cambria Math" panose="02040503050406030204" pitchFamily="18" charset="0"/>
                                  <a:ea typeface="Cambria Math" panose="02040503050406030204" pitchFamily="18" charset="0"/>
                                </a:rPr>
                                <m:t>𝑆</m:t>
                              </m:r>
                            </m:sub>
                          </m:sSub>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sSubSup>
                            <m:sSubSupPr>
                              <m:ctrlPr>
                                <a:rPr lang="en-GB" b="0" i="1" smtClean="0">
                                  <a:latin typeface="Cambria Math" panose="02040503050406030204" pitchFamily="18" charset="0"/>
                                  <a:ea typeface="Cambria Math" panose="02040503050406030204" pitchFamily="18" charset="0"/>
                                </a:rPr>
                              </m:ctrlPr>
                            </m:sSubSupPr>
                            <m:e>
                              <m:r>
                                <a:rPr lang="en-GB" b="0" i="1" smtClean="0">
                                  <a:latin typeface="Cambria Math" panose="02040503050406030204" pitchFamily="18" charset="0"/>
                                  <a:ea typeface="Cambria Math" panose="02040503050406030204" pitchFamily="18" charset="0"/>
                                </a:rPr>
                                <m:t>𝑐</m:t>
                              </m:r>
                            </m:e>
                            <m:sub>
                              <m:r>
                                <a:rPr lang="en-GB" b="0" i="1" smtClean="0">
                                  <a:latin typeface="Cambria Math" panose="02040503050406030204" pitchFamily="18" charset="0"/>
                                  <a:ea typeface="Cambria Math" panose="02040503050406030204" pitchFamily="18" charset="0"/>
                                </a:rPr>
                                <m:t>𝑚</m:t>
                              </m:r>
                            </m:sub>
                            <m:sup>
                              <m:r>
                                <a:rPr lang="en-GB" b="0" i="1" smtClean="0">
                                  <a:latin typeface="Cambria Math" panose="02040503050406030204" pitchFamily="18" charset="0"/>
                                  <a:ea typeface="Cambria Math" panose="02040503050406030204" pitchFamily="18" charset="0"/>
                                </a:rPr>
                                <m:t>†</m:t>
                              </m:r>
                            </m:sup>
                          </m:sSubSup>
                        </m:e>
                      </m:nary>
                    </m:oMath>
                  </m:oMathPara>
                </a14:m>
                <a:endParaRPr lang="en-GB"/>
              </a:p>
            </p:txBody>
          </p:sp>
        </mc:Choice>
        <mc:Fallback xmlns="">
          <p:sp>
            <p:nvSpPr>
              <p:cNvPr id="6" name="TextBox 5">
                <a:extLst>
                  <a:ext uri="{FF2B5EF4-FFF2-40B4-BE49-F238E27FC236}">
                    <a16:creationId xmlns:a16="http://schemas.microsoft.com/office/drawing/2014/main" id="{A6CD128B-A55F-4B4F-815B-A68802D0DCE7}"/>
                  </a:ext>
                </a:extLst>
              </p:cNvPr>
              <p:cNvSpPr txBox="1">
                <a:spLocks noRot="1" noChangeAspect="1" noMove="1" noResize="1" noEditPoints="1" noAdjustHandles="1" noChangeArrowheads="1" noChangeShapeType="1" noTextEdit="1"/>
              </p:cNvSpPr>
              <p:nvPr/>
            </p:nvSpPr>
            <p:spPr>
              <a:xfrm>
                <a:off x="3153367" y="3954681"/>
                <a:ext cx="5885265" cy="672172"/>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33755D2-C882-4B2E-A7E2-A1949FE5ECAD}"/>
                  </a:ext>
                </a:extLst>
              </p:cNvPr>
              <p:cNvSpPr txBox="1"/>
              <p:nvPr/>
            </p:nvSpPr>
            <p:spPr>
              <a:xfrm>
                <a:off x="4800708" y="5093137"/>
                <a:ext cx="2590581" cy="672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𝐻</m:t>
                          </m:r>
                        </m:e>
                        <m:sub>
                          <m:r>
                            <m:rPr>
                              <m:sty m:val="p"/>
                            </m:rPr>
                            <a:rPr lang="en-GB" b="0" i="0" smtClean="0">
                              <a:latin typeface="Cambria Math" panose="02040503050406030204" pitchFamily="18" charset="0"/>
                            </a:rPr>
                            <m:t>eff</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𝐻</m:t>
                          </m:r>
                        </m:e>
                        <m:sub>
                          <m:r>
                            <a:rPr lang="en-GB" b="0" i="1" smtClean="0">
                              <a:latin typeface="Cambria Math" panose="02040503050406030204" pitchFamily="18" charset="0"/>
                            </a:rPr>
                            <m:t>𝑆</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𝑖</m:t>
                          </m:r>
                        </m:num>
                        <m:den>
                          <m:r>
                            <a:rPr lang="en-GB" b="0" i="1" smtClean="0">
                              <a:latin typeface="Cambria Math" panose="02040503050406030204" pitchFamily="18" charset="0"/>
                            </a:rPr>
                            <m:t>2</m:t>
                          </m:r>
                        </m:den>
                      </m:f>
                      <m:nary>
                        <m:naryPr>
                          <m:chr m:val="∑"/>
                          <m:supHide m:val="on"/>
                          <m:ctrlPr>
                            <a:rPr lang="en-GB" b="0" i="1" smtClean="0">
                              <a:latin typeface="Cambria Math" panose="02040503050406030204" pitchFamily="18" charset="0"/>
                            </a:rPr>
                          </m:ctrlPr>
                        </m:naryPr>
                        <m:sub>
                          <m:r>
                            <m:rPr>
                              <m:brk m:alnAt="7"/>
                            </m:rPr>
                            <a:rPr lang="en-GB" b="0" i="1" smtClean="0">
                              <a:latin typeface="Cambria Math" panose="02040503050406030204" pitchFamily="18" charset="0"/>
                            </a:rPr>
                            <m:t>𝑚</m:t>
                          </m:r>
                        </m:sub>
                        <m:sup/>
                        <m:e>
                          <m:sSub>
                            <m:sSubPr>
                              <m:ctrlPr>
                                <a:rPr lang="en-GB" b="0" i="1" smtClean="0">
                                  <a:latin typeface="Cambria Math" panose="02040503050406030204" pitchFamily="18" charset="0"/>
                                </a:rPr>
                              </m:ctrlPr>
                            </m:sSubPr>
                            <m:e>
                              <m:r>
                                <m:rPr>
                                  <m:sty m:val="p"/>
                                </m:rPr>
                                <a:rPr lang="el-GR" b="0" i="1" smtClean="0">
                                  <a:latin typeface="Cambria Math" panose="02040503050406030204" pitchFamily="18" charset="0"/>
                                  <a:ea typeface="Cambria Math" panose="02040503050406030204" pitchFamily="18" charset="0"/>
                                </a:rPr>
                                <m:t>Γ</m:t>
                              </m:r>
                            </m:e>
                            <m:sub>
                              <m:r>
                                <a:rPr lang="en-GB" b="0" i="1" smtClean="0">
                                  <a:latin typeface="Cambria Math" panose="02040503050406030204" pitchFamily="18" charset="0"/>
                                </a:rPr>
                                <m:t>𝑚</m:t>
                              </m:r>
                            </m:sub>
                          </m:sSub>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𝑐</m:t>
                              </m:r>
                            </m:e>
                            <m:sub>
                              <m:r>
                                <a:rPr lang="en-GB" b="0" i="1" smtClean="0">
                                  <a:latin typeface="Cambria Math" panose="02040503050406030204" pitchFamily="18" charset="0"/>
                                </a:rPr>
                                <m:t>𝑚</m:t>
                              </m:r>
                            </m:sub>
                            <m:sup>
                              <m:r>
                                <a:rPr lang="en-GB" b="0" i="1" smtClean="0">
                                  <a:latin typeface="Cambria Math" panose="02040503050406030204" pitchFamily="18" charset="0"/>
                                  <a:ea typeface="Cambria Math" panose="02040503050406030204" pitchFamily="18" charset="0"/>
                                </a:rPr>
                                <m:t>†</m:t>
                              </m:r>
                            </m:sup>
                          </m:sSubSup>
                          <m:sSub>
                            <m:sSubPr>
                              <m:ctrlPr>
                                <a:rPr lang="en-GB" b="0" i="1" smtClean="0">
                                  <a:latin typeface="Cambria Math" panose="02040503050406030204" pitchFamily="18" charset="0"/>
                                </a:rPr>
                              </m:ctrlPr>
                            </m:sSubPr>
                            <m:e>
                              <m:r>
                                <a:rPr lang="en-GB" b="0" i="1" smtClean="0">
                                  <a:latin typeface="Cambria Math" panose="02040503050406030204" pitchFamily="18" charset="0"/>
                                </a:rPr>
                                <m:t>𝑐</m:t>
                              </m:r>
                            </m:e>
                            <m:sub>
                              <m:r>
                                <a:rPr lang="en-GB" b="0" i="1" smtClean="0">
                                  <a:latin typeface="Cambria Math" panose="02040503050406030204" pitchFamily="18" charset="0"/>
                                </a:rPr>
                                <m:t>𝑚</m:t>
                              </m:r>
                            </m:sub>
                          </m:sSub>
                        </m:e>
                      </m:nary>
                    </m:oMath>
                  </m:oMathPara>
                </a14:m>
                <a:endParaRPr lang="en-GB"/>
              </a:p>
            </p:txBody>
          </p:sp>
        </mc:Choice>
        <mc:Fallback xmlns="">
          <p:sp>
            <p:nvSpPr>
              <p:cNvPr id="7" name="TextBox 6">
                <a:extLst>
                  <a:ext uri="{FF2B5EF4-FFF2-40B4-BE49-F238E27FC236}">
                    <a16:creationId xmlns:a16="http://schemas.microsoft.com/office/drawing/2014/main" id="{C33755D2-C882-4B2E-A7E2-A1949FE5ECAD}"/>
                  </a:ext>
                </a:extLst>
              </p:cNvPr>
              <p:cNvSpPr txBox="1">
                <a:spLocks noRot="1" noChangeAspect="1" noMove="1" noResize="1" noEditPoints="1" noAdjustHandles="1" noChangeArrowheads="1" noChangeShapeType="1" noTextEdit="1"/>
              </p:cNvSpPr>
              <p:nvPr/>
            </p:nvSpPr>
            <p:spPr>
              <a:xfrm>
                <a:off x="4800708" y="5093137"/>
                <a:ext cx="2590581" cy="672172"/>
              </a:xfrm>
              <a:prstGeom prst="rect">
                <a:avLst/>
              </a:prstGeom>
              <a:blipFill>
                <a:blip r:embed="rId4"/>
                <a:stretch>
                  <a:fillRect/>
                </a:stretch>
              </a:blipFill>
            </p:spPr>
            <p:txBody>
              <a:bodyPr/>
              <a:lstStyle/>
              <a:p>
                <a:r>
                  <a:rPr lang="en-GB">
                    <a:noFill/>
                  </a:rPr>
                  <a:t> </a:t>
                </a:r>
              </a:p>
            </p:txBody>
          </p:sp>
        </mc:Fallback>
      </mc:AlternateContent>
      <p:sp>
        <p:nvSpPr>
          <p:cNvPr id="9" name="Rectangle 8">
            <a:extLst>
              <a:ext uri="{FF2B5EF4-FFF2-40B4-BE49-F238E27FC236}">
                <a16:creationId xmlns:a16="http://schemas.microsoft.com/office/drawing/2014/main" id="{FEAD6F88-3913-4AED-8112-7BA1F2384C35}"/>
              </a:ext>
            </a:extLst>
          </p:cNvPr>
          <p:cNvSpPr/>
          <p:nvPr/>
        </p:nvSpPr>
        <p:spPr>
          <a:xfrm>
            <a:off x="4666268" y="4949072"/>
            <a:ext cx="2865748" cy="1055802"/>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18123FF9-2B9F-4ED7-9FF5-17A7F423B08F}"/>
              </a:ext>
            </a:extLst>
          </p:cNvPr>
          <p:cNvSpPr txBox="1"/>
          <p:nvPr/>
        </p:nvSpPr>
        <p:spPr>
          <a:xfrm>
            <a:off x="1736158" y="5179027"/>
            <a:ext cx="2928432" cy="369332"/>
          </a:xfrm>
          <a:prstGeom prst="rect">
            <a:avLst/>
          </a:prstGeom>
          <a:noFill/>
        </p:spPr>
        <p:txBody>
          <a:bodyPr wrap="square" lIns="91440" tIns="45720" rIns="91440" bIns="45720" rtlCol="0" anchor="t">
            <a:spAutoFit/>
          </a:bodyPr>
          <a:lstStyle/>
          <a:p>
            <a:r>
              <a:rPr lang="en-GB" b="1"/>
              <a:t>Effective Hamiltonian:</a:t>
            </a:r>
            <a:endParaRPr lang="en-US"/>
          </a:p>
        </p:txBody>
      </p:sp>
      <p:sp>
        <p:nvSpPr>
          <p:cNvPr id="11" name="Slide Number Placeholder 10">
            <a:extLst>
              <a:ext uri="{FF2B5EF4-FFF2-40B4-BE49-F238E27FC236}">
                <a16:creationId xmlns:a16="http://schemas.microsoft.com/office/drawing/2014/main" id="{AA7759A6-9682-4EA3-93FC-A81DFE7B67A2}"/>
              </a:ext>
            </a:extLst>
          </p:cNvPr>
          <p:cNvSpPr>
            <a:spLocks noGrp="1"/>
          </p:cNvSpPr>
          <p:nvPr>
            <p:ph type="sldNum" sz="quarter" idx="12"/>
          </p:nvPr>
        </p:nvSpPr>
        <p:spPr/>
        <p:txBody>
          <a:bodyPr/>
          <a:lstStyle/>
          <a:p>
            <a:fld id="{34B7E4EF-A1BD-40F4-AB7B-04F084DD991D}" type="slidenum">
              <a:rPr lang="en-US" sz="1600" smtClean="0"/>
              <a:t>15</a:t>
            </a:fld>
            <a:endParaRPr lang="en-US" sz="1600"/>
          </a:p>
        </p:txBody>
      </p:sp>
    </p:spTree>
    <p:extLst>
      <p:ext uri="{BB962C8B-B14F-4D97-AF65-F5344CB8AC3E}">
        <p14:creationId xmlns:p14="http://schemas.microsoft.com/office/powerpoint/2010/main" val="418744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AC01E-8DCA-4222-8217-10CA45DE2EED}"/>
              </a:ext>
            </a:extLst>
          </p:cNvPr>
          <p:cNvSpPr>
            <a:spLocks noGrp="1"/>
          </p:cNvSpPr>
          <p:nvPr>
            <p:ph type="title"/>
          </p:nvPr>
        </p:nvSpPr>
        <p:spPr/>
        <p:txBody>
          <a:bodyPr/>
          <a:lstStyle/>
          <a:p>
            <a:pPr algn="ctr"/>
            <a:r>
              <a:rPr lang="en-GB"/>
              <a:t>First-order Monte Carlo wavefunction method</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1F653F7-64E3-4C2F-9F0A-7D8247A1E1C0}"/>
                  </a:ext>
                </a:extLst>
              </p:cNvPr>
              <p:cNvSpPr txBox="1"/>
              <p:nvPr/>
            </p:nvSpPr>
            <p:spPr>
              <a:xfrm>
                <a:off x="5543797" y="2163451"/>
                <a:ext cx="11044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i="1" smtClean="0">
                              <a:latin typeface="Cambria Math" panose="02040503050406030204" pitchFamily="18" charset="0"/>
                            </a:rPr>
                          </m:ctrlPr>
                        </m:dPr>
                        <m:e>
                          <m:d>
                            <m:dPr>
                              <m:begChr m:val=""/>
                              <m:endChr m:val="⟩"/>
                              <m:ctrlPr>
                                <a:rPr lang="en-GB" i="1" smtClean="0">
                                  <a:latin typeface="Cambria Math" panose="02040503050406030204" pitchFamily="18" charset="0"/>
                                </a:rPr>
                              </m:ctrlPr>
                            </m:dPr>
                            <m:e>
                              <m:r>
                                <a:rPr lang="en-GB" i="1" smtClean="0">
                                  <a:latin typeface="Cambria Math" panose="02040503050406030204" pitchFamily="18" charset="0"/>
                                  <a:ea typeface="Cambria Math" panose="02040503050406030204" pitchFamily="18" charset="0"/>
                                </a:rPr>
                                <m:t>𝜓</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=0)</m:t>
                              </m:r>
                            </m:e>
                          </m:d>
                        </m:e>
                      </m:d>
                    </m:oMath>
                  </m:oMathPara>
                </a14:m>
                <a:endParaRPr lang="en-GB"/>
              </a:p>
            </p:txBody>
          </p:sp>
        </mc:Choice>
        <mc:Fallback xmlns="">
          <p:sp>
            <p:nvSpPr>
              <p:cNvPr id="5" name="TextBox 4">
                <a:extLst>
                  <a:ext uri="{FF2B5EF4-FFF2-40B4-BE49-F238E27FC236}">
                    <a16:creationId xmlns:a16="http://schemas.microsoft.com/office/drawing/2014/main" id="{91F653F7-64E3-4C2F-9F0A-7D8247A1E1C0}"/>
                  </a:ext>
                </a:extLst>
              </p:cNvPr>
              <p:cNvSpPr txBox="1">
                <a:spLocks noRot="1" noChangeAspect="1" noMove="1" noResize="1" noEditPoints="1" noAdjustHandles="1" noChangeArrowheads="1" noChangeShapeType="1" noTextEdit="1"/>
              </p:cNvSpPr>
              <p:nvPr/>
            </p:nvSpPr>
            <p:spPr>
              <a:xfrm>
                <a:off x="5543797" y="2163451"/>
                <a:ext cx="1104405" cy="276999"/>
              </a:xfrm>
              <a:prstGeom prst="rect">
                <a:avLst/>
              </a:prstGeom>
              <a:blipFill>
                <a:blip r:embed="rId2"/>
                <a:stretch>
                  <a:fillRect l="-35165" t="-175556" r="-50000" b="-27111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2679E20-8B4E-471C-B83C-0C07EEE860EB}"/>
                  </a:ext>
                </a:extLst>
              </p:cNvPr>
              <p:cNvSpPr txBox="1"/>
              <p:nvPr/>
            </p:nvSpPr>
            <p:spPr>
              <a:xfrm>
                <a:off x="3422318" y="2743745"/>
                <a:ext cx="5347361" cy="4124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i="1" smtClean="0">
                              <a:latin typeface="Cambria Math" panose="02040503050406030204" pitchFamily="18" charset="0"/>
                            </a:rPr>
                          </m:ctrlPr>
                        </m:dPr>
                        <m:e>
                          <m:d>
                            <m:dPr>
                              <m:begChr m:val=""/>
                              <m:endChr m:val="⟩"/>
                              <m:ctrlPr>
                                <a:rPr lang="en-GB" i="1" smtClean="0">
                                  <a:latin typeface="Cambria Math" panose="02040503050406030204" pitchFamily="18" charset="0"/>
                                </a:rPr>
                              </m:ctrlPr>
                            </m:dPr>
                            <m:e>
                              <m:sSup>
                                <m:sSupPr>
                                  <m:ctrlPr>
                                    <a:rPr lang="en-GB" i="1" smtClean="0">
                                      <a:latin typeface="Cambria Math" panose="02040503050406030204" pitchFamily="18" charset="0"/>
                                    </a:rPr>
                                  </m:ctrlPr>
                                </m:sSupPr>
                                <m:e>
                                  <m:r>
                                    <a:rPr lang="en-GB" i="1" smtClean="0">
                                      <a:latin typeface="Cambria Math" panose="02040503050406030204" pitchFamily="18" charset="0"/>
                                      <a:ea typeface="Cambria Math" panose="02040503050406030204" pitchFamily="18" charset="0"/>
                                    </a:rPr>
                                    <m:t>𝜓</m:t>
                                  </m:r>
                                </m:e>
                                <m:sup>
                                  <m:d>
                                    <m:dPr>
                                      <m:ctrlPr>
                                        <a:rPr lang="en-GB" b="0" i="1" smtClean="0">
                                          <a:latin typeface="Cambria Math" panose="02040503050406030204" pitchFamily="18" charset="0"/>
                                        </a:rPr>
                                      </m:ctrlPr>
                                    </m:dPr>
                                    <m:e>
                                      <m:r>
                                        <a:rPr lang="en-GB" b="0" i="1" smtClean="0">
                                          <a:latin typeface="Cambria Math" panose="02040503050406030204" pitchFamily="18" charset="0"/>
                                        </a:rPr>
                                        <m:t>1</m:t>
                                      </m:r>
                                    </m:e>
                                  </m:d>
                                </m:sup>
                              </m:sSup>
                              <m:r>
                                <a:rPr lang="en-GB" b="0" i="1" smtClean="0">
                                  <a:latin typeface="Cambria Math" panose="02040503050406030204" pitchFamily="18" charset="0"/>
                                </a:rPr>
                                <m:t>(</m:t>
                              </m:r>
                              <m:r>
                                <a:rPr lang="en-GB" b="0" i="1" smtClean="0">
                                  <a:latin typeface="Cambria Math" panose="02040503050406030204" pitchFamily="18" charset="0"/>
                                </a:rPr>
                                <m:t>𝑡</m:t>
                              </m:r>
                              <m:r>
                                <a:rPr lang="en-GB" b="0" i="1" smtClean="0">
                                  <a:latin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𝛿</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rPr>
                                <m:t>)</m:t>
                              </m:r>
                            </m:e>
                          </m:d>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𝑒</m:t>
                              </m:r>
                            </m:e>
                            <m:sup>
                              <m:r>
                                <a:rPr lang="en-GB" b="0" i="1" smtClean="0">
                                  <a:latin typeface="Cambria Math" panose="02040503050406030204" pitchFamily="18" charset="0"/>
                                </a:rPr>
                                <m:t>−</m:t>
                              </m:r>
                              <m:r>
                                <a:rPr lang="en-GB" b="0" i="1" smtClean="0">
                                  <a:latin typeface="Cambria Math" panose="02040503050406030204" pitchFamily="18" charset="0"/>
                                </a:rPr>
                                <m:t>𝑖</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𝐻</m:t>
                                  </m:r>
                                </m:e>
                                <m:sub>
                                  <m:r>
                                    <m:rPr>
                                      <m:sty m:val="p"/>
                                    </m:rPr>
                                    <a:rPr lang="en-GB" b="0" i="0" smtClean="0">
                                      <a:latin typeface="Cambria Math" panose="02040503050406030204" pitchFamily="18" charset="0"/>
                                    </a:rPr>
                                    <m:t>eff</m:t>
                                  </m:r>
                                </m:sub>
                              </m:sSub>
                              <m:r>
                                <a:rPr lang="en-GB" b="0" i="1" smtClean="0">
                                  <a:latin typeface="Cambria Math" panose="02040503050406030204" pitchFamily="18" charset="0"/>
                                  <a:ea typeface="Cambria Math" panose="02040503050406030204" pitchFamily="18" charset="0"/>
                                </a:rPr>
                                <m:t>𝛿</m:t>
                              </m:r>
                              <m:r>
                                <a:rPr lang="en-GB" b="0" i="1" smtClean="0">
                                  <a:latin typeface="Cambria Math" panose="02040503050406030204" pitchFamily="18" charset="0"/>
                                  <a:ea typeface="Cambria Math" panose="02040503050406030204" pitchFamily="18" charset="0"/>
                                </a:rPr>
                                <m:t>𝑡</m:t>
                              </m:r>
                            </m:sup>
                          </m:sSup>
                          <m:d>
                            <m:dPr>
                              <m:begChr m:val="|"/>
                              <m:endChr m:val=""/>
                              <m:ctrlPr>
                                <a:rPr lang="en-GB" b="0" i="1" smtClean="0">
                                  <a:latin typeface="Cambria Math" panose="02040503050406030204" pitchFamily="18" charset="0"/>
                                </a:rPr>
                              </m:ctrlPr>
                            </m:dPr>
                            <m:e>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𝜓</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e>
                              </m:d>
                              <m:r>
                                <a:rPr lang="en-GB" b="0" i="1" smtClean="0">
                                  <a:latin typeface="Cambria Math" panose="02040503050406030204" pitchFamily="18" charset="0"/>
                                  <a:ea typeface="Cambria Math" panose="02040503050406030204" pitchFamily="18" charset="0"/>
                                </a:rPr>
                                <m:t>≈(1−</m:t>
                              </m:r>
                              <m:r>
                                <a:rPr lang="en-GB" b="0" i="1" smtClean="0">
                                  <a:latin typeface="Cambria Math" panose="02040503050406030204" pitchFamily="18" charset="0"/>
                                  <a:ea typeface="Cambria Math" panose="02040503050406030204" pitchFamily="18" charset="0"/>
                                </a:rPr>
                                <m:t>𝑖</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𝐻</m:t>
                                  </m:r>
                                </m:e>
                                <m:sub>
                                  <m:r>
                                    <m:rPr>
                                      <m:sty m:val="p"/>
                                    </m:rPr>
                                    <a:rPr lang="en-GB" b="0" i="0" smtClean="0">
                                      <a:latin typeface="Cambria Math" panose="02040503050406030204" pitchFamily="18" charset="0"/>
                                      <a:ea typeface="Cambria Math" panose="02040503050406030204" pitchFamily="18" charset="0"/>
                                    </a:rPr>
                                    <m:t>eff</m:t>
                                  </m:r>
                                </m:sub>
                              </m:sSub>
                              <m:r>
                                <a:rPr lang="en-GB" b="0" i="1" smtClean="0">
                                  <a:latin typeface="Cambria Math" panose="02040503050406030204" pitchFamily="18" charset="0"/>
                                  <a:ea typeface="Cambria Math" panose="02040503050406030204" pitchFamily="18" charset="0"/>
                                </a:rPr>
                                <m:t>𝛿</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d>
                                <m:dPr>
                                  <m:begChr m:val="|"/>
                                  <m:endChr m:val=""/>
                                  <m:ctrlPr>
                                    <a:rPr lang="en-GB" b="0" i="1" smtClean="0">
                                      <a:latin typeface="Cambria Math" panose="02040503050406030204" pitchFamily="18" charset="0"/>
                                      <a:ea typeface="Cambria Math" panose="02040503050406030204" pitchFamily="18" charset="0"/>
                                    </a:rPr>
                                  </m:ctrlPr>
                                </m:dPr>
                                <m:e>
                                  <m:d>
                                    <m:dPr>
                                      <m:begChr m:val=""/>
                                      <m:endChr m:val="⟩"/>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𝜓</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e>
                                  </m:d>
                                </m:e>
                              </m:d>
                            </m:e>
                          </m:d>
                        </m:e>
                      </m:d>
                    </m:oMath>
                  </m:oMathPara>
                </a14:m>
                <a:endParaRPr lang="en-GB"/>
              </a:p>
            </p:txBody>
          </p:sp>
        </mc:Choice>
        <mc:Fallback xmlns="">
          <p:sp>
            <p:nvSpPr>
              <p:cNvPr id="7" name="TextBox 6">
                <a:extLst>
                  <a:ext uri="{FF2B5EF4-FFF2-40B4-BE49-F238E27FC236}">
                    <a16:creationId xmlns:a16="http://schemas.microsoft.com/office/drawing/2014/main" id="{12679E20-8B4E-471C-B83C-0C07EEE860EB}"/>
                  </a:ext>
                </a:extLst>
              </p:cNvPr>
              <p:cNvSpPr txBox="1">
                <a:spLocks noRot="1" noChangeAspect="1" noMove="1" noResize="1" noEditPoints="1" noAdjustHandles="1" noChangeArrowheads="1" noChangeShapeType="1" noTextEdit="1"/>
              </p:cNvSpPr>
              <p:nvPr/>
            </p:nvSpPr>
            <p:spPr>
              <a:xfrm>
                <a:off x="3422318" y="2743745"/>
                <a:ext cx="5347361" cy="412485"/>
              </a:xfrm>
              <a:prstGeom prst="rect">
                <a:avLst/>
              </a:prstGeom>
              <a:blipFill>
                <a:blip r:embed="rId3"/>
                <a:stretch>
                  <a:fillRect l="-13098" t="-220588" r="-10023" b="-31911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D330A46-B86F-4FC9-B453-A117949B787E}"/>
                  </a:ext>
                </a:extLst>
              </p:cNvPr>
              <p:cNvSpPr txBox="1"/>
              <p:nvPr/>
            </p:nvSpPr>
            <p:spPr>
              <a:xfrm>
                <a:off x="2611761" y="3459525"/>
                <a:ext cx="6832063" cy="3329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i="1" smtClean="0">
                              <a:latin typeface="Cambria Math" panose="02040503050406030204" pitchFamily="18" charset="0"/>
                            </a:rPr>
                          </m:ctrlPr>
                        </m:dPr>
                        <m:e>
                          <m:sSup>
                            <m:sSupPr>
                              <m:ctrlPr>
                                <a:rPr lang="en-GB" i="1" smtClean="0">
                                  <a:latin typeface="Cambria Math" panose="02040503050406030204" pitchFamily="18" charset="0"/>
                                </a:rPr>
                              </m:ctrlPr>
                            </m:sSupPr>
                            <m:e>
                              <m:r>
                                <a:rPr lang="en-GB" i="1" smtClean="0">
                                  <a:latin typeface="Cambria Math" panose="02040503050406030204" pitchFamily="18" charset="0"/>
                                  <a:ea typeface="Cambria Math" panose="02040503050406030204" pitchFamily="18" charset="0"/>
                                </a:rPr>
                                <m:t>𝜓</m:t>
                              </m:r>
                            </m:e>
                            <m:sup>
                              <m:d>
                                <m:dPr>
                                  <m:ctrlPr>
                                    <a:rPr lang="en-GB" b="0" i="1" smtClean="0">
                                      <a:latin typeface="Cambria Math" panose="02040503050406030204" pitchFamily="18" charset="0"/>
                                    </a:rPr>
                                  </m:ctrlPr>
                                </m:dPr>
                                <m:e>
                                  <m:r>
                                    <a:rPr lang="en-GB" b="0" i="1" smtClean="0">
                                      <a:latin typeface="Cambria Math" panose="02040503050406030204" pitchFamily="18" charset="0"/>
                                    </a:rPr>
                                    <m:t>1</m:t>
                                  </m:r>
                                </m:e>
                              </m:d>
                            </m:sup>
                          </m:sSup>
                          <m:r>
                            <a:rPr lang="en-GB" b="0" i="1" smtClean="0">
                              <a:latin typeface="Cambria Math" panose="02040503050406030204" pitchFamily="18" charset="0"/>
                            </a:rPr>
                            <m:t>(</m:t>
                          </m:r>
                          <m:r>
                            <a:rPr lang="en-GB" b="0" i="1" smtClean="0">
                              <a:latin typeface="Cambria Math" panose="02040503050406030204" pitchFamily="18" charset="0"/>
                            </a:rPr>
                            <m:t>𝑡</m:t>
                          </m:r>
                          <m:r>
                            <a:rPr lang="en-GB" b="0" i="1" smtClean="0">
                              <a:latin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𝛿</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rPr>
                            <m:t>)</m:t>
                          </m:r>
                        </m:e>
                        <m:e>
                          <m:sSup>
                            <m:sSupPr>
                              <m:ctrlPr>
                                <a:rPr lang="en-GB" i="1" smtClean="0">
                                  <a:latin typeface="Cambria Math" panose="02040503050406030204" pitchFamily="18" charset="0"/>
                                </a:rPr>
                              </m:ctrlPr>
                            </m:sSupPr>
                            <m:e>
                              <m:r>
                                <a:rPr lang="en-GB" i="1" smtClean="0">
                                  <a:latin typeface="Cambria Math" panose="02040503050406030204" pitchFamily="18" charset="0"/>
                                  <a:ea typeface="Cambria Math" panose="02040503050406030204" pitchFamily="18" charset="0"/>
                                </a:rPr>
                                <m:t>𝜓</m:t>
                              </m:r>
                            </m:e>
                            <m:sup>
                              <m:d>
                                <m:dPr>
                                  <m:ctrlPr>
                                    <a:rPr lang="en-GB" b="0" i="1" smtClean="0">
                                      <a:latin typeface="Cambria Math" panose="02040503050406030204" pitchFamily="18" charset="0"/>
                                    </a:rPr>
                                  </m:ctrlPr>
                                </m:dPr>
                                <m:e>
                                  <m:r>
                                    <a:rPr lang="en-GB" b="0" i="1" smtClean="0">
                                      <a:latin typeface="Cambria Math" panose="02040503050406030204" pitchFamily="18" charset="0"/>
                                    </a:rPr>
                                    <m:t>1</m:t>
                                  </m:r>
                                </m:e>
                              </m:d>
                            </m:sup>
                          </m:sSup>
                          <m:r>
                            <a:rPr lang="en-GB" b="0" i="1" smtClean="0">
                              <a:latin typeface="Cambria Math" panose="02040503050406030204" pitchFamily="18" charset="0"/>
                            </a:rPr>
                            <m:t>(</m:t>
                          </m:r>
                          <m:r>
                            <a:rPr lang="en-GB" b="0" i="1" smtClean="0">
                              <a:latin typeface="Cambria Math" panose="02040503050406030204" pitchFamily="18" charset="0"/>
                            </a:rPr>
                            <m:t>𝑡</m:t>
                          </m:r>
                          <m:r>
                            <a:rPr lang="en-GB" b="0" i="1" smtClean="0">
                              <a:latin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𝛿</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rPr>
                            <m:t>)</m:t>
                          </m:r>
                        </m:e>
                      </m:d>
                      <m:r>
                        <a:rPr lang="en-GB" b="0" i="1" smtClean="0">
                          <a:latin typeface="Cambria Math" panose="02040503050406030204" pitchFamily="18" charset="0"/>
                        </a:rPr>
                        <m:t>= </m:t>
                      </m:r>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𝜓</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e>
                        <m:e>
                          <m:r>
                            <a:rPr lang="en-GB" b="0" i="1" smtClean="0">
                              <a:latin typeface="Cambria Math" panose="02040503050406030204" pitchFamily="18" charset="0"/>
                            </a:rPr>
                            <m:t>(1+</m:t>
                          </m:r>
                          <m:r>
                            <a:rPr lang="en-GB" b="0" i="1" smtClean="0">
                              <a:latin typeface="Cambria Math" panose="02040503050406030204" pitchFamily="18" charset="0"/>
                            </a:rPr>
                            <m:t>𝑖</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𝐻</m:t>
                              </m:r>
                            </m:e>
                            <m:sub>
                              <m:r>
                                <m:rPr>
                                  <m:sty m:val="p"/>
                                </m:rPr>
                                <a:rPr lang="en-GB" b="0" i="0" smtClean="0">
                                  <a:latin typeface="Cambria Math" panose="02040503050406030204" pitchFamily="18" charset="0"/>
                                </a:rPr>
                                <m:t>eff</m:t>
                              </m:r>
                            </m:sub>
                            <m:sup>
                              <m:r>
                                <a:rPr lang="en-GB" b="0" i="1" smtClean="0">
                                  <a:latin typeface="Cambria Math" panose="02040503050406030204" pitchFamily="18" charset="0"/>
                                  <a:ea typeface="Cambria Math" panose="02040503050406030204" pitchFamily="18" charset="0"/>
                                </a:rPr>
                                <m:t>†</m:t>
                              </m:r>
                            </m:sup>
                          </m:sSubSup>
                          <m:r>
                            <a:rPr lang="en-GB" i="1" smtClean="0">
                              <a:latin typeface="Cambria Math" panose="02040503050406030204" pitchFamily="18" charset="0"/>
                              <a:ea typeface="Cambria Math" panose="02040503050406030204" pitchFamily="18" charset="0"/>
                            </a:rPr>
                            <m:t>𝛿</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rPr>
                            <m:t>)(1−</m:t>
                          </m:r>
                          <m:r>
                            <a:rPr lang="en-GB" b="0" i="1" smtClean="0">
                              <a:latin typeface="Cambria Math" panose="02040503050406030204" pitchFamily="18" charset="0"/>
                            </a:rPr>
                            <m:t>𝑖</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𝐻</m:t>
                              </m:r>
                            </m:e>
                            <m:sub>
                              <m:r>
                                <m:rPr>
                                  <m:sty m:val="p"/>
                                </m:rPr>
                                <a:rPr lang="en-GB" b="0" i="0" smtClean="0">
                                  <a:latin typeface="Cambria Math" panose="02040503050406030204" pitchFamily="18" charset="0"/>
                                </a:rPr>
                                <m:t>eff</m:t>
                              </m:r>
                            </m:sub>
                          </m:sSub>
                          <m:r>
                            <a:rPr lang="en-GB" b="0" i="1" smtClean="0">
                              <a:latin typeface="Cambria Math" panose="02040503050406030204" pitchFamily="18" charset="0"/>
                              <a:ea typeface="Cambria Math" panose="02040503050406030204" pitchFamily="18" charset="0"/>
                            </a:rPr>
                            <m:t>𝛿</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rPr>
                            <m:t>)</m:t>
                          </m:r>
                        </m:e>
                        <m:e>
                          <m:r>
                            <a:rPr lang="en-GB" b="0" i="1" smtClean="0">
                              <a:latin typeface="Cambria Math" panose="02040503050406030204" pitchFamily="18" charset="0"/>
                              <a:ea typeface="Cambria Math" panose="02040503050406030204" pitchFamily="18" charset="0"/>
                            </a:rPr>
                            <m:t>𝜓</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e>
                      </m:d>
                    </m:oMath>
                  </m:oMathPara>
                </a14:m>
                <a:endParaRPr lang="en-GB" b="0"/>
              </a:p>
            </p:txBody>
          </p:sp>
        </mc:Choice>
        <mc:Fallback xmlns="">
          <p:sp>
            <p:nvSpPr>
              <p:cNvPr id="8" name="TextBox 7">
                <a:extLst>
                  <a:ext uri="{FF2B5EF4-FFF2-40B4-BE49-F238E27FC236}">
                    <a16:creationId xmlns:a16="http://schemas.microsoft.com/office/drawing/2014/main" id="{0D330A46-B86F-4FC9-B453-A117949B787E}"/>
                  </a:ext>
                </a:extLst>
              </p:cNvPr>
              <p:cNvSpPr txBox="1">
                <a:spLocks noRot="1" noChangeAspect="1" noMove="1" noResize="1" noEditPoints="1" noAdjustHandles="1" noChangeArrowheads="1" noChangeShapeType="1" noTextEdit="1"/>
              </p:cNvSpPr>
              <p:nvPr/>
            </p:nvSpPr>
            <p:spPr>
              <a:xfrm>
                <a:off x="2611761" y="3459525"/>
                <a:ext cx="6832063" cy="332976"/>
              </a:xfrm>
              <a:prstGeom prst="rect">
                <a:avLst/>
              </a:prstGeom>
              <a:blipFill>
                <a:blip r:embed="rId4"/>
                <a:stretch>
                  <a:fillRect t="-3704" b="-2592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33E1502-6DD7-4185-9D32-D20863C92777}"/>
                  </a:ext>
                </a:extLst>
              </p:cNvPr>
              <p:cNvSpPr txBox="1"/>
              <p:nvPr/>
            </p:nvSpPr>
            <p:spPr>
              <a:xfrm>
                <a:off x="5324762" y="3885781"/>
                <a:ext cx="3444917" cy="3329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1−</m:t>
                      </m:r>
                      <m:r>
                        <a:rPr lang="en-GB" b="0" i="1" smtClean="0">
                          <a:latin typeface="Cambria Math" panose="02040503050406030204" pitchFamily="18" charset="0"/>
                          <a:ea typeface="Cambria Math" panose="02040503050406030204" pitchFamily="18" charset="0"/>
                        </a:rPr>
                        <m:t>𝛿</m:t>
                      </m:r>
                      <m:r>
                        <a:rPr lang="en-GB" b="0" i="1" smtClean="0">
                          <a:latin typeface="Cambria Math" panose="02040503050406030204" pitchFamily="18" charset="0"/>
                          <a:ea typeface="Cambria Math" panose="02040503050406030204" pitchFamily="18" charset="0"/>
                        </a:rPr>
                        <m:t>𝑡</m:t>
                      </m:r>
                      <m:d>
                        <m:dPr>
                          <m:begChr m:val="⟨"/>
                          <m:endChr m:val="⟩"/>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𝜓</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e>
                        <m:e>
                          <m:r>
                            <a:rPr lang="en-GB" b="0" i="1" smtClean="0">
                              <a:latin typeface="Cambria Math" panose="02040503050406030204" pitchFamily="18" charset="0"/>
                              <a:ea typeface="Cambria Math" panose="02040503050406030204" pitchFamily="18" charset="0"/>
                            </a:rPr>
                            <m:t>𝑖</m:t>
                          </m:r>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𝐻</m:t>
                              </m:r>
                            </m:e>
                            <m:sub>
                              <m:r>
                                <m:rPr>
                                  <m:sty m:val="p"/>
                                </m:rPr>
                                <a:rPr lang="en-GB" b="0" i="0" smtClean="0">
                                  <a:latin typeface="Cambria Math" panose="02040503050406030204" pitchFamily="18" charset="0"/>
                                  <a:ea typeface="Cambria Math" panose="02040503050406030204" pitchFamily="18" charset="0"/>
                                </a:rPr>
                                <m:t>eff</m:t>
                              </m:r>
                            </m:sub>
                          </m:sSub>
                          <m:r>
                            <a:rPr lang="en-GB" b="0" i="1" smtClean="0">
                              <a:latin typeface="Cambria Math" panose="02040503050406030204" pitchFamily="18" charset="0"/>
                              <a:ea typeface="Cambria Math" panose="02040503050406030204" pitchFamily="18" charset="0"/>
                            </a:rPr>
                            <m:t>−</m:t>
                          </m:r>
                          <m:sSubSup>
                            <m:sSubSupPr>
                              <m:ctrlPr>
                                <a:rPr lang="en-GB" b="0" i="1" smtClean="0">
                                  <a:latin typeface="Cambria Math" panose="02040503050406030204" pitchFamily="18" charset="0"/>
                                  <a:ea typeface="Cambria Math" panose="02040503050406030204" pitchFamily="18" charset="0"/>
                                </a:rPr>
                              </m:ctrlPr>
                            </m:sSubSupPr>
                            <m:e>
                              <m:r>
                                <a:rPr lang="en-GB" b="0" i="1" smtClean="0">
                                  <a:latin typeface="Cambria Math" panose="02040503050406030204" pitchFamily="18" charset="0"/>
                                  <a:ea typeface="Cambria Math" panose="02040503050406030204" pitchFamily="18" charset="0"/>
                                </a:rPr>
                                <m:t>𝐻</m:t>
                              </m:r>
                            </m:e>
                            <m:sub>
                              <m:r>
                                <m:rPr>
                                  <m:sty m:val="p"/>
                                </m:rPr>
                                <a:rPr lang="en-GB" b="0" i="0" smtClean="0">
                                  <a:latin typeface="Cambria Math" panose="02040503050406030204" pitchFamily="18" charset="0"/>
                                  <a:ea typeface="Cambria Math" panose="02040503050406030204" pitchFamily="18" charset="0"/>
                                </a:rPr>
                                <m:t>eff</m:t>
                              </m:r>
                            </m:sub>
                            <m:sup>
                              <m:r>
                                <a:rPr lang="en-GB" b="0" i="1" smtClean="0">
                                  <a:latin typeface="Cambria Math" panose="02040503050406030204" pitchFamily="18" charset="0"/>
                                  <a:ea typeface="Cambria Math" panose="02040503050406030204" pitchFamily="18" charset="0"/>
                                </a:rPr>
                                <m:t>†</m:t>
                              </m:r>
                            </m:sup>
                          </m:sSubSup>
                          <m:r>
                            <a:rPr lang="en-GB" b="0" i="1" smtClean="0">
                              <a:latin typeface="Cambria Math" panose="02040503050406030204" pitchFamily="18" charset="0"/>
                              <a:ea typeface="Cambria Math" panose="02040503050406030204" pitchFamily="18" charset="0"/>
                            </a:rPr>
                            <m:t>)</m:t>
                          </m:r>
                        </m:e>
                        <m:e>
                          <m:r>
                            <a:rPr lang="en-GB" b="0" i="1" smtClean="0">
                              <a:latin typeface="Cambria Math" panose="02040503050406030204" pitchFamily="18" charset="0"/>
                              <a:ea typeface="Cambria Math" panose="02040503050406030204" pitchFamily="18" charset="0"/>
                            </a:rPr>
                            <m:t>𝜓</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e>
                      </m:d>
                    </m:oMath>
                  </m:oMathPara>
                </a14:m>
                <a:endParaRPr lang="en-GB"/>
              </a:p>
            </p:txBody>
          </p:sp>
        </mc:Choice>
        <mc:Fallback xmlns="">
          <p:sp>
            <p:nvSpPr>
              <p:cNvPr id="9" name="TextBox 8">
                <a:extLst>
                  <a:ext uri="{FF2B5EF4-FFF2-40B4-BE49-F238E27FC236}">
                    <a16:creationId xmlns:a16="http://schemas.microsoft.com/office/drawing/2014/main" id="{F33E1502-6DD7-4185-9D32-D20863C92777}"/>
                  </a:ext>
                </a:extLst>
              </p:cNvPr>
              <p:cNvSpPr txBox="1">
                <a:spLocks noRot="1" noChangeAspect="1" noMove="1" noResize="1" noEditPoints="1" noAdjustHandles="1" noChangeArrowheads="1" noChangeShapeType="1" noTextEdit="1"/>
              </p:cNvSpPr>
              <p:nvPr/>
            </p:nvSpPr>
            <p:spPr>
              <a:xfrm>
                <a:off x="5324762" y="3885781"/>
                <a:ext cx="3444917" cy="332976"/>
              </a:xfrm>
              <a:prstGeom prst="rect">
                <a:avLst/>
              </a:prstGeom>
              <a:blipFill>
                <a:blip r:embed="rId5"/>
                <a:stretch>
                  <a:fillRect l="-177" t="-1818" b="-23636"/>
                </a:stretch>
              </a:blipFill>
            </p:spPr>
            <p:txBody>
              <a:bodyPr/>
              <a:lstStyle/>
              <a:p>
                <a:r>
                  <a:rPr lang="en-GB">
                    <a:noFill/>
                  </a:rPr>
                  <a:t> </a:t>
                </a:r>
              </a:p>
            </p:txBody>
          </p:sp>
        </mc:Fallback>
      </mc:AlternateContent>
      <p:sp>
        <p:nvSpPr>
          <p:cNvPr id="10" name="TextBox 9">
            <a:extLst>
              <a:ext uri="{FF2B5EF4-FFF2-40B4-BE49-F238E27FC236}">
                <a16:creationId xmlns:a16="http://schemas.microsoft.com/office/drawing/2014/main" id="{7B3E4F44-0ADE-48BF-AF42-9D3E84DE4960}"/>
              </a:ext>
            </a:extLst>
          </p:cNvPr>
          <p:cNvSpPr txBox="1"/>
          <p:nvPr/>
        </p:nvSpPr>
        <p:spPr>
          <a:xfrm>
            <a:off x="1395168" y="2104937"/>
            <a:ext cx="509048" cy="369332"/>
          </a:xfrm>
          <a:prstGeom prst="rect">
            <a:avLst/>
          </a:prstGeom>
          <a:noFill/>
        </p:spPr>
        <p:txBody>
          <a:bodyPr wrap="square" rtlCol="0">
            <a:spAutoFit/>
          </a:bodyPr>
          <a:lstStyle/>
          <a:p>
            <a:r>
              <a:rPr lang="en-GB"/>
              <a:t>1.</a:t>
            </a:r>
          </a:p>
        </p:txBody>
      </p:sp>
      <p:sp>
        <p:nvSpPr>
          <p:cNvPr id="11" name="TextBox 10">
            <a:extLst>
              <a:ext uri="{FF2B5EF4-FFF2-40B4-BE49-F238E27FC236}">
                <a16:creationId xmlns:a16="http://schemas.microsoft.com/office/drawing/2014/main" id="{E251DF99-EC75-4B94-B640-20DDE2DB1619}"/>
              </a:ext>
            </a:extLst>
          </p:cNvPr>
          <p:cNvSpPr txBox="1"/>
          <p:nvPr/>
        </p:nvSpPr>
        <p:spPr>
          <a:xfrm>
            <a:off x="1395168" y="2752974"/>
            <a:ext cx="509048" cy="369332"/>
          </a:xfrm>
          <a:prstGeom prst="rect">
            <a:avLst/>
          </a:prstGeom>
          <a:noFill/>
        </p:spPr>
        <p:txBody>
          <a:bodyPr wrap="square" rtlCol="0">
            <a:spAutoFit/>
          </a:bodyPr>
          <a:lstStyle/>
          <a:p>
            <a:r>
              <a:rPr lang="en-GB"/>
              <a:t>2.</a:t>
            </a:r>
          </a:p>
        </p:txBody>
      </p:sp>
      <p:sp>
        <p:nvSpPr>
          <p:cNvPr id="12" name="TextBox 11">
            <a:extLst>
              <a:ext uri="{FF2B5EF4-FFF2-40B4-BE49-F238E27FC236}">
                <a16:creationId xmlns:a16="http://schemas.microsoft.com/office/drawing/2014/main" id="{A42FAD68-85AC-4CE5-9EF4-13FB760A00A6}"/>
              </a:ext>
            </a:extLst>
          </p:cNvPr>
          <p:cNvSpPr txBox="1"/>
          <p:nvPr/>
        </p:nvSpPr>
        <p:spPr>
          <a:xfrm>
            <a:off x="1395168" y="3429000"/>
            <a:ext cx="509048" cy="369332"/>
          </a:xfrm>
          <a:prstGeom prst="rect">
            <a:avLst/>
          </a:prstGeom>
          <a:noFill/>
        </p:spPr>
        <p:txBody>
          <a:bodyPr wrap="square" rtlCol="0">
            <a:spAutoFit/>
          </a:bodyPr>
          <a:lstStyle/>
          <a:p>
            <a:r>
              <a:rPr lang="en-GB"/>
              <a:t>3.</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C81A096-2447-4D8A-95E4-072E951B12EC}"/>
                  </a:ext>
                </a:extLst>
              </p:cNvPr>
              <p:cNvSpPr txBox="1"/>
              <p:nvPr/>
            </p:nvSpPr>
            <p:spPr>
              <a:xfrm>
                <a:off x="5351660" y="4317993"/>
                <a:ext cx="9598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1−</m:t>
                      </m:r>
                      <m:r>
                        <a:rPr lang="en-GB" b="0" i="1" smtClean="0">
                          <a:latin typeface="Cambria Math" panose="02040503050406030204" pitchFamily="18" charset="0"/>
                          <a:ea typeface="Cambria Math" panose="02040503050406030204" pitchFamily="18" charset="0"/>
                        </a:rPr>
                        <m:t>𝛿</m:t>
                      </m:r>
                      <m:r>
                        <a:rPr lang="en-GB" b="0" i="1" smtClean="0">
                          <a:latin typeface="Cambria Math" panose="02040503050406030204" pitchFamily="18" charset="0"/>
                          <a:ea typeface="Cambria Math" panose="02040503050406030204" pitchFamily="18" charset="0"/>
                        </a:rPr>
                        <m:t>𝑝</m:t>
                      </m:r>
                    </m:oMath>
                  </m:oMathPara>
                </a14:m>
                <a:endParaRPr lang="en-GB"/>
              </a:p>
            </p:txBody>
          </p:sp>
        </mc:Choice>
        <mc:Fallback xmlns="">
          <p:sp>
            <p:nvSpPr>
              <p:cNvPr id="13" name="TextBox 12">
                <a:extLst>
                  <a:ext uri="{FF2B5EF4-FFF2-40B4-BE49-F238E27FC236}">
                    <a16:creationId xmlns:a16="http://schemas.microsoft.com/office/drawing/2014/main" id="{6C81A096-2447-4D8A-95E4-072E951B12EC}"/>
                  </a:ext>
                </a:extLst>
              </p:cNvPr>
              <p:cNvSpPr txBox="1">
                <a:spLocks noRot="1" noChangeAspect="1" noMove="1" noResize="1" noEditPoints="1" noAdjustHandles="1" noChangeArrowheads="1" noChangeShapeType="1" noTextEdit="1"/>
              </p:cNvSpPr>
              <p:nvPr/>
            </p:nvSpPr>
            <p:spPr>
              <a:xfrm>
                <a:off x="5351660" y="4317993"/>
                <a:ext cx="959815" cy="276999"/>
              </a:xfrm>
              <a:prstGeom prst="rect">
                <a:avLst/>
              </a:prstGeom>
              <a:blipFill>
                <a:blip r:embed="rId6"/>
                <a:stretch>
                  <a:fillRect l="-3185" r="-7643" b="-3695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B33AFF9-D651-41A2-A7FC-D57291ABE1A0}"/>
                  </a:ext>
                </a:extLst>
              </p:cNvPr>
              <p:cNvSpPr txBox="1"/>
              <p:nvPr/>
            </p:nvSpPr>
            <p:spPr>
              <a:xfrm>
                <a:off x="4838668" y="4901746"/>
                <a:ext cx="2945615" cy="672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𝛿</m:t>
                      </m:r>
                      <m:r>
                        <a:rPr lang="en-GB" b="0" i="1" smtClean="0">
                          <a:latin typeface="Cambria Math" panose="02040503050406030204" pitchFamily="18" charset="0"/>
                          <a:ea typeface="Cambria Math" panose="02040503050406030204" pitchFamily="18" charset="0"/>
                        </a:rPr>
                        <m:t>𝑝</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𝛿</m:t>
                      </m:r>
                      <m:r>
                        <a:rPr lang="en-GB" b="0" i="1" smtClean="0">
                          <a:latin typeface="Cambria Math" panose="02040503050406030204" pitchFamily="18" charset="0"/>
                          <a:ea typeface="Cambria Math" panose="02040503050406030204" pitchFamily="18" charset="0"/>
                        </a:rPr>
                        <m:t>𝑡</m:t>
                      </m:r>
                      <m:nary>
                        <m:naryPr>
                          <m:chr m:val="∑"/>
                          <m:supHide m:val="on"/>
                          <m:ctrlPr>
                            <a:rPr lang="en-GB" b="0" i="1" smtClean="0">
                              <a:latin typeface="Cambria Math" panose="02040503050406030204" pitchFamily="18" charset="0"/>
                              <a:ea typeface="Cambria Math" panose="02040503050406030204" pitchFamily="18" charset="0"/>
                            </a:rPr>
                          </m:ctrlPr>
                        </m:naryPr>
                        <m:sub>
                          <m:r>
                            <m:rPr>
                              <m:brk m:alnAt="7"/>
                            </m:rPr>
                            <a:rPr lang="en-GB" b="0" i="1" smtClean="0">
                              <a:latin typeface="Cambria Math" panose="02040503050406030204" pitchFamily="18" charset="0"/>
                              <a:ea typeface="Cambria Math" panose="02040503050406030204" pitchFamily="18" charset="0"/>
                            </a:rPr>
                            <m:t>𝑚</m:t>
                          </m:r>
                        </m:sub>
                        <m:sup/>
                        <m:e>
                          <m:d>
                            <m:dPr>
                              <m:begChr m:val="⟨"/>
                              <m:endChr m:val="⟩"/>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𝜓</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e>
                            <m:e>
                              <m:sSubSup>
                                <m:sSubSupPr>
                                  <m:ctrlPr>
                                    <a:rPr lang="en-GB" b="0" i="1" smtClean="0">
                                      <a:latin typeface="Cambria Math" panose="02040503050406030204" pitchFamily="18" charset="0"/>
                                      <a:ea typeface="Cambria Math" panose="02040503050406030204" pitchFamily="18" charset="0"/>
                                    </a:rPr>
                                  </m:ctrlPr>
                                </m:sSubSupPr>
                                <m:e>
                                  <m:r>
                                    <a:rPr lang="en-GB" b="0" i="1" smtClean="0">
                                      <a:latin typeface="Cambria Math" panose="02040503050406030204" pitchFamily="18" charset="0"/>
                                      <a:ea typeface="Cambria Math" panose="02040503050406030204" pitchFamily="18" charset="0"/>
                                    </a:rPr>
                                    <m:t>𝑐</m:t>
                                  </m:r>
                                </m:e>
                                <m:sub>
                                  <m:r>
                                    <a:rPr lang="en-GB" b="0" i="1" smtClean="0">
                                      <a:latin typeface="Cambria Math" panose="02040503050406030204" pitchFamily="18" charset="0"/>
                                      <a:ea typeface="Cambria Math" panose="02040503050406030204" pitchFamily="18" charset="0"/>
                                    </a:rPr>
                                    <m:t>𝑚</m:t>
                                  </m:r>
                                </m:sub>
                                <m:sup>
                                  <m:r>
                                    <a:rPr lang="en-GB" b="0" i="1" smtClean="0">
                                      <a:latin typeface="Cambria Math" panose="02040503050406030204" pitchFamily="18" charset="0"/>
                                      <a:ea typeface="Cambria Math" panose="02040503050406030204" pitchFamily="18" charset="0"/>
                                    </a:rPr>
                                    <m:t>†</m:t>
                                  </m:r>
                                </m:sup>
                              </m:sSubSup>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𝑐</m:t>
                                  </m:r>
                                </m:e>
                                <m:sub>
                                  <m:r>
                                    <a:rPr lang="en-GB" b="0" i="1" smtClean="0">
                                      <a:latin typeface="Cambria Math" panose="02040503050406030204" pitchFamily="18" charset="0"/>
                                      <a:ea typeface="Cambria Math" panose="02040503050406030204" pitchFamily="18" charset="0"/>
                                    </a:rPr>
                                    <m:t>𝑚</m:t>
                                  </m:r>
                                </m:sub>
                              </m:sSub>
                            </m:e>
                            <m:e>
                              <m:r>
                                <a:rPr lang="en-GB" b="0" i="1" smtClean="0">
                                  <a:latin typeface="Cambria Math" panose="02040503050406030204" pitchFamily="18" charset="0"/>
                                  <a:ea typeface="Cambria Math" panose="02040503050406030204" pitchFamily="18" charset="0"/>
                                </a:rPr>
                                <m:t>𝜓</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e>
                          </m:d>
                        </m:e>
                      </m:nary>
                    </m:oMath>
                  </m:oMathPara>
                </a14:m>
                <a:endParaRPr lang="en-GB"/>
              </a:p>
            </p:txBody>
          </p:sp>
        </mc:Choice>
        <mc:Fallback xmlns="">
          <p:sp>
            <p:nvSpPr>
              <p:cNvPr id="14" name="TextBox 13">
                <a:extLst>
                  <a:ext uri="{FF2B5EF4-FFF2-40B4-BE49-F238E27FC236}">
                    <a16:creationId xmlns:a16="http://schemas.microsoft.com/office/drawing/2014/main" id="{3B33AFF9-D651-41A2-A7FC-D57291ABE1A0}"/>
                  </a:ext>
                </a:extLst>
              </p:cNvPr>
              <p:cNvSpPr txBox="1">
                <a:spLocks noRot="1" noChangeAspect="1" noMove="1" noResize="1" noEditPoints="1" noAdjustHandles="1" noChangeArrowheads="1" noChangeShapeType="1" noTextEdit="1"/>
              </p:cNvSpPr>
              <p:nvPr/>
            </p:nvSpPr>
            <p:spPr>
              <a:xfrm>
                <a:off x="4838668" y="4901746"/>
                <a:ext cx="2945615" cy="672172"/>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2205D92-56CF-42E7-9ED2-684BBE4DA00A}"/>
                  </a:ext>
                </a:extLst>
              </p:cNvPr>
              <p:cNvSpPr txBox="1"/>
              <p:nvPr/>
            </p:nvSpPr>
            <p:spPr>
              <a:xfrm>
                <a:off x="5239900" y="5626116"/>
                <a:ext cx="1071575" cy="672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m:t>
                      </m:r>
                      <m:nary>
                        <m:naryPr>
                          <m:chr m:val="∑"/>
                          <m:supHide m:val="on"/>
                          <m:ctrlPr>
                            <a:rPr lang="en-GB" i="1" smtClean="0">
                              <a:latin typeface="Cambria Math" panose="02040503050406030204" pitchFamily="18" charset="0"/>
                              <a:ea typeface="Cambria Math" panose="02040503050406030204" pitchFamily="18" charset="0"/>
                            </a:rPr>
                          </m:ctrlPr>
                        </m:naryPr>
                        <m:sub>
                          <m:r>
                            <m:rPr>
                              <m:brk m:alnAt="7"/>
                            </m:rPr>
                            <a:rPr lang="en-GB" b="0" i="1" smtClean="0">
                              <a:latin typeface="Cambria Math" panose="02040503050406030204" pitchFamily="18" charset="0"/>
                              <a:ea typeface="Cambria Math" panose="02040503050406030204" pitchFamily="18" charset="0"/>
                            </a:rPr>
                            <m:t>𝑚</m:t>
                          </m:r>
                        </m:sub>
                        <m:sup/>
                        <m:e>
                          <m:r>
                            <a:rPr lang="en-GB" i="1">
                              <a:latin typeface="Cambria Math" panose="02040503050406030204" pitchFamily="18" charset="0"/>
                              <a:ea typeface="Cambria Math" panose="02040503050406030204" pitchFamily="18" charset="0"/>
                            </a:rPr>
                            <m:t>𝛿</m:t>
                          </m:r>
                          <m:sSub>
                            <m:sSubPr>
                              <m:ctrlPr>
                                <a:rPr lang="en-GB"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𝑝</m:t>
                              </m:r>
                            </m:e>
                            <m:sub>
                              <m:r>
                                <a:rPr lang="en-GB" b="0" i="1" smtClean="0">
                                  <a:latin typeface="Cambria Math" panose="02040503050406030204" pitchFamily="18" charset="0"/>
                                  <a:ea typeface="Cambria Math" panose="02040503050406030204" pitchFamily="18" charset="0"/>
                                </a:rPr>
                                <m:t>𝑚</m:t>
                              </m:r>
                            </m:sub>
                          </m:sSub>
                        </m:e>
                      </m:nary>
                    </m:oMath>
                  </m:oMathPara>
                </a14:m>
                <a:endParaRPr lang="en-GB"/>
              </a:p>
            </p:txBody>
          </p:sp>
        </mc:Choice>
        <mc:Fallback xmlns="">
          <p:sp>
            <p:nvSpPr>
              <p:cNvPr id="15" name="TextBox 14">
                <a:extLst>
                  <a:ext uri="{FF2B5EF4-FFF2-40B4-BE49-F238E27FC236}">
                    <a16:creationId xmlns:a16="http://schemas.microsoft.com/office/drawing/2014/main" id="{92205D92-56CF-42E7-9ED2-684BBE4DA00A}"/>
                  </a:ext>
                </a:extLst>
              </p:cNvPr>
              <p:cNvSpPr txBox="1">
                <a:spLocks noRot="1" noChangeAspect="1" noMove="1" noResize="1" noEditPoints="1" noAdjustHandles="1" noChangeArrowheads="1" noChangeShapeType="1" noTextEdit="1"/>
              </p:cNvSpPr>
              <p:nvPr/>
            </p:nvSpPr>
            <p:spPr>
              <a:xfrm>
                <a:off x="5239900" y="5626116"/>
                <a:ext cx="1071575" cy="672172"/>
              </a:xfrm>
              <a:prstGeom prst="rect">
                <a:avLst/>
              </a:prstGeom>
              <a:blipFill>
                <a:blip r:embed="rId8"/>
                <a:stretch>
                  <a:fillRect/>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8337E795-981F-4320-82CF-CFA6F85B078F}"/>
              </a:ext>
            </a:extLst>
          </p:cNvPr>
          <p:cNvSpPr>
            <a:spLocks noGrp="1"/>
          </p:cNvSpPr>
          <p:nvPr>
            <p:ph type="sldNum" sz="quarter" idx="12"/>
          </p:nvPr>
        </p:nvSpPr>
        <p:spPr/>
        <p:txBody>
          <a:bodyPr/>
          <a:lstStyle/>
          <a:p>
            <a:fld id="{34B7E4EF-A1BD-40F4-AB7B-04F084DD991D}" type="slidenum">
              <a:rPr lang="en-US" sz="1600" smtClean="0"/>
              <a:t>16</a:t>
            </a:fld>
            <a:endParaRPr lang="en-US" sz="1600"/>
          </a:p>
        </p:txBody>
      </p:sp>
    </p:spTree>
    <p:extLst>
      <p:ext uri="{BB962C8B-B14F-4D97-AF65-F5344CB8AC3E}">
        <p14:creationId xmlns:p14="http://schemas.microsoft.com/office/powerpoint/2010/main" val="2302220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19716-EC8F-41FA-8F92-EE09AE271CF8}"/>
              </a:ext>
            </a:extLst>
          </p:cNvPr>
          <p:cNvSpPr>
            <a:spLocks noGrp="1"/>
          </p:cNvSpPr>
          <p:nvPr>
            <p:ph type="title"/>
          </p:nvPr>
        </p:nvSpPr>
        <p:spPr/>
        <p:txBody>
          <a:bodyPr/>
          <a:lstStyle/>
          <a:p>
            <a:pPr algn="ctr"/>
            <a:r>
              <a:rPr lang="en-GB"/>
              <a:t>First-order Monte Carlo wavefunction method contd.</a:t>
            </a:r>
          </a:p>
        </p:txBody>
      </p:sp>
      <p:sp>
        <p:nvSpPr>
          <p:cNvPr id="3" name="TextBox 2">
            <a:extLst>
              <a:ext uri="{FF2B5EF4-FFF2-40B4-BE49-F238E27FC236}">
                <a16:creationId xmlns:a16="http://schemas.microsoft.com/office/drawing/2014/main" id="{FF9886C5-BEB8-429D-B5F8-C663C00F0818}"/>
              </a:ext>
            </a:extLst>
          </p:cNvPr>
          <p:cNvSpPr txBox="1"/>
          <p:nvPr/>
        </p:nvSpPr>
        <p:spPr>
          <a:xfrm>
            <a:off x="1532115" y="2046039"/>
            <a:ext cx="452487" cy="369332"/>
          </a:xfrm>
          <a:prstGeom prst="rect">
            <a:avLst/>
          </a:prstGeom>
          <a:noFill/>
        </p:spPr>
        <p:txBody>
          <a:bodyPr wrap="square" rtlCol="0">
            <a:spAutoFit/>
          </a:bodyPr>
          <a:lstStyle/>
          <a:p>
            <a:r>
              <a:rPr lang="en-GB"/>
              <a:t>4.</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7B832FD-A25B-448B-BA65-E44B9305482F}"/>
                  </a:ext>
                </a:extLst>
              </p:cNvPr>
              <p:cNvSpPr txBox="1"/>
              <p:nvPr/>
            </p:nvSpPr>
            <p:spPr>
              <a:xfrm>
                <a:off x="5576146" y="2046039"/>
                <a:ext cx="10397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𝑟</m:t>
                          </m:r>
                        </m:e>
                        <m:sub>
                          <m:r>
                            <a:rPr lang="en-GB" b="0" i="1" smtClean="0">
                              <a:latin typeface="Cambria Math" panose="02040503050406030204" pitchFamily="18" charset="0"/>
                            </a:rPr>
                            <m:t>1</m:t>
                          </m:r>
                        </m:sub>
                      </m:sSub>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 </m:t>
                      </m:r>
                      <m:d>
                        <m:dPr>
                          <m:begChr m:val="["/>
                          <m:endChr m:val="]"/>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0,1</m:t>
                          </m:r>
                        </m:e>
                      </m:d>
                    </m:oMath>
                  </m:oMathPara>
                </a14:m>
                <a:endParaRPr lang="en-GB"/>
              </a:p>
            </p:txBody>
          </p:sp>
        </mc:Choice>
        <mc:Fallback xmlns="">
          <p:sp>
            <p:nvSpPr>
              <p:cNvPr id="4" name="TextBox 3">
                <a:extLst>
                  <a:ext uri="{FF2B5EF4-FFF2-40B4-BE49-F238E27FC236}">
                    <a16:creationId xmlns:a16="http://schemas.microsoft.com/office/drawing/2014/main" id="{C7B832FD-A25B-448B-BA65-E44B9305482F}"/>
                  </a:ext>
                </a:extLst>
              </p:cNvPr>
              <p:cNvSpPr txBox="1">
                <a:spLocks noRot="1" noChangeAspect="1" noMove="1" noResize="1" noEditPoints="1" noAdjustHandles="1" noChangeArrowheads="1" noChangeShapeType="1" noTextEdit="1"/>
              </p:cNvSpPr>
              <p:nvPr/>
            </p:nvSpPr>
            <p:spPr>
              <a:xfrm>
                <a:off x="5576146" y="2046039"/>
                <a:ext cx="1039708" cy="276999"/>
              </a:xfrm>
              <a:prstGeom prst="rect">
                <a:avLst/>
              </a:prstGeom>
              <a:blipFill>
                <a:blip r:embed="rId2"/>
                <a:stretch>
                  <a:fillRect l="-2353" b="-20000"/>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2CAD53B2-4A9C-4F4F-8436-705B8098F1D2}"/>
              </a:ext>
            </a:extLst>
          </p:cNvPr>
          <p:cNvSpPr txBox="1"/>
          <p:nvPr/>
        </p:nvSpPr>
        <p:spPr>
          <a:xfrm>
            <a:off x="1758358" y="2478945"/>
            <a:ext cx="452487" cy="369332"/>
          </a:xfrm>
          <a:prstGeom prst="rect">
            <a:avLst/>
          </a:prstGeom>
          <a:noFill/>
        </p:spPr>
        <p:txBody>
          <a:bodyPr wrap="square" rtlCol="0">
            <a:spAutoFit/>
          </a:bodyPr>
          <a:lstStyle/>
          <a:p>
            <a:r>
              <a:rPr lang="en-GB"/>
              <a:t>a.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BDCB474-FAE3-4422-ABC8-C7263CC484AB}"/>
                  </a:ext>
                </a:extLst>
              </p:cNvPr>
              <p:cNvSpPr txBox="1"/>
              <p:nvPr/>
            </p:nvSpPr>
            <p:spPr>
              <a:xfrm>
                <a:off x="2767236" y="2525111"/>
                <a:ext cx="2808910"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𝑟</m:t>
                          </m:r>
                        </m:e>
                        <m:sub>
                          <m:r>
                            <a:rPr lang="en-GB" i="1">
                              <a:latin typeface="Cambria Math" panose="02040503050406030204" pitchFamily="18" charset="0"/>
                            </a:rPr>
                            <m:t>1</m:t>
                          </m:r>
                        </m:sub>
                      </m:sSub>
                      <m:r>
                        <a:rPr lang="en-GB" i="1">
                          <a:latin typeface="Cambria Math" panose="02040503050406030204" pitchFamily="18" charset="0"/>
                          <a:ea typeface="Cambria Math" panose="02040503050406030204" pitchFamily="18" charset="0"/>
                        </a:rPr>
                        <m:t>&gt;</m:t>
                      </m:r>
                      <m:r>
                        <a:rPr lang="en-GB" i="1">
                          <a:latin typeface="Cambria Math" panose="02040503050406030204" pitchFamily="18" charset="0"/>
                          <a:ea typeface="Cambria Math" panose="02040503050406030204" pitchFamily="18" charset="0"/>
                        </a:rPr>
                        <m:t>𝛿</m:t>
                      </m:r>
                      <m:r>
                        <a:rPr lang="en-GB" i="1">
                          <a:latin typeface="Cambria Math" panose="02040503050406030204" pitchFamily="18" charset="0"/>
                          <a:ea typeface="Cambria Math" panose="02040503050406030204" pitchFamily="18" charset="0"/>
                        </a:rPr>
                        <m:t>𝑝</m:t>
                      </m:r>
                      <m:r>
                        <a:rPr lang="en-GB">
                          <a:latin typeface="Cambria Math" panose="02040503050406030204" pitchFamily="18" charset="0"/>
                          <a:ea typeface="Cambria Math" panose="02040503050406030204" pitchFamily="18" charset="0"/>
                        </a:rPr>
                        <m:t>   </m:t>
                      </m:r>
                      <m:r>
                        <a:rPr lang="en-GB" i="1">
                          <a:latin typeface="Cambria Math" panose="02040503050406030204" pitchFamily="18" charset="0"/>
                          <a:ea typeface="Cambria Math" panose="02040503050406030204" pitchFamily="18" charset="0"/>
                        </a:rPr>
                        <m:t>⇒   </m:t>
                      </m:r>
                      <m:r>
                        <m:rPr>
                          <m:nor/>
                        </m:rPr>
                        <a:rPr lang="en-GB" dirty="0"/>
                        <m:t> ‘</m:t>
                      </m:r>
                      <m:r>
                        <m:rPr>
                          <m:nor/>
                        </m:rPr>
                        <a:rPr lang="en-GB" dirty="0"/>
                        <m:t>no</m:t>
                      </m:r>
                      <m:r>
                        <m:rPr>
                          <m:nor/>
                        </m:rPr>
                        <a:rPr lang="en-GB" dirty="0"/>
                        <m:t> </m:t>
                      </m:r>
                      <m:r>
                        <m:rPr>
                          <m:nor/>
                        </m:rPr>
                        <a:rPr lang="en-GB" dirty="0"/>
                        <m:t>jump</m:t>
                      </m:r>
                      <m:r>
                        <m:rPr>
                          <m:nor/>
                        </m:rPr>
                        <a:rPr lang="en-GB" dirty="0"/>
                        <m:t>’</m:t>
                      </m:r>
                    </m:oMath>
                  </m:oMathPara>
                </a14:m>
                <a:endParaRPr lang="en-GB"/>
              </a:p>
              <a:p>
                <a:endParaRPr lang="en-GB"/>
              </a:p>
              <a:p>
                <a:r>
                  <a:rPr lang="en-GB"/>
                  <a:t>Probability </a:t>
                </a:r>
                <a14:m>
                  <m:oMath xmlns:m="http://schemas.openxmlformats.org/officeDocument/2006/math">
                    <m:r>
                      <a:rPr lang="en-GB" b="0" i="1" smtClean="0">
                        <a:latin typeface="Cambria Math" panose="02040503050406030204" pitchFamily="18" charset="0"/>
                      </a:rPr>
                      <m:t>1−</m:t>
                    </m:r>
                    <m:r>
                      <a:rPr lang="en-GB" b="0" i="1" smtClean="0">
                        <a:latin typeface="Cambria Math" panose="02040503050406030204" pitchFamily="18" charset="0"/>
                        <a:ea typeface="Cambria Math" panose="02040503050406030204" pitchFamily="18" charset="0"/>
                      </a:rPr>
                      <m:t>𝛿</m:t>
                    </m:r>
                    <m:r>
                      <a:rPr lang="en-GB" b="0" i="1" smtClean="0">
                        <a:latin typeface="Cambria Math" panose="02040503050406030204" pitchFamily="18" charset="0"/>
                        <a:ea typeface="Cambria Math" panose="02040503050406030204" pitchFamily="18" charset="0"/>
                      </a:rPr>
                      <m:t>𝑝</m:t>
                    </m:r>
                  </m:oMath>
                </a14:m>
                <a:endParaRPr lang="en-GB"/>
              </a:p>
            </p:txBody>
          </p:sp>
        </mc:Choice>
        <mc:Fallback xmlns="">
          <p:sp>
            <p:nvSpPr>
              <p:cNvPr id="6" name="TextBox 5">
                <a:extLst>
                  <a:ext uri="{FF2B5EF4-FFF2-40B4-BE49-F238E27FC236}">
                    <a16:creationId xmlns:a16="http://schemas.microsoft.com/office/drawing/2014/main" id="{DBDCB474-FAE3-4422-ABC8-C7263CC484AB}"/>
                  </a:ext>
                </a:extLst>
              </p:cNvPr>
              <p:cNvSpPr txBox="1">
                <a:spLocks noRot="1" noChangeAspect="1" noMove="1" noResize="1" noEditPoints="1" noAdjustHandles="1" noChangeArrowheads="1" noChangeShapeType="1" noTextEdit="1"/>
              </p:cNvSpPr>
              <p:nvPr/>
            </p:nvSpPr>
            <p:spPr>
              <a:xfrm>
                <a:off x="2767236" y="2525111"/>
                <a:ext cx="2808910" cy="830997"/>
              </a:xfrm>
              <a:prstGeom prst="rect">
                <a:avLst/>
              </a:prstGeom>
              <a:blipFill>
                <a:blip r:embed="rId3"/>
                <a:stretch>
                  <a:fillRect l="-5206" b="-1605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FD6EDDE-D1D2-4A21-BAE7-A8300BDF5FB6}"/>
                  </a:ext>
                </a:extLst>
              </p:cNvPr>
              <p:cNvSpPr txBox="1"/>
              <p:nvPr/>
            </p:nvSpPr>
            <p:spPr>
              <a:xfrm>
                <a:off x="2608981" y="3597403"/>
                <a:ext cx="2832057" cy="6930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i="1" smtClean="0">
                              <a:latin typeface="Cambria Math" panose="02040503050406030204" pitchFamily="18" charset="0"/>
                            </a:rPr>
                          </m:ctrlPr>
                        </m:dPr>
                        <m:e>
                          <m:d>
                            <m:dPr>
                              <m:begChr m:val=""/>
                              <m:endChr m:val="⟩"/>
                              <m:ctrlPr>
                                <a:rPr lang="en-GB" i="1" smtClean="0">
                                  <a:latin typeface="Cambria Math" panose="02040503050406030204" pitchFamily="18" charset="0"/>
                                </a:rPr>
                              </m:ctrlPr>
                            </m:dPr>
                            <m:e>
                              <m:r>
                                <a:rPr lang="en-GB" i="1" smtClean="0">
                                  <a:latin typeface="Cambria Math" panose="02040503050406030204" pitchFamily="18" charset="0"/>
                                  <a:ea typeface="Cambria Math" panose="02040503050406030204" pitchFamily="18" charset="0"/>
                                </a:rPr>
                                <m:t>𝜓</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𝛿</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e>
                          </m:d>
                        </m:e>
                      </m:d>
                      <m:r>
                        <a:rPr lang="en-GB" b="0" i="1" smtClean="0">
                          <a:latin typeface="Cambria Math" panose="02040503050406030204" pitchFamily="18" charset="0"/>
                        </a:rPr>
                        <m:t>=</m:t>
                      </m:r>
                      <m:f>
                        <m:fPr>
                          <m:ctrlPr>
                            <a:rPr lang="en-GB" b="0" i="1" smtClean="0">
                              <a:latin typeface="Cambria Math" panose="02040503050406030204" pitchFamily="18" charset="0"/>
                            </a:rPr>
                          </m:ctrlPr>
                        </m:fPr>
                        <m:num>
                          <m:d>
                            <m:dPr>
                              <m:begChr m:val="|"/>
                              <m:endChr m:val=""/>
                              <m:ctrlPr>
                                <a:rPr lang="en-GB" b="0" i="1" smtClean="0">
                                  <a:latin typeface="Cambria Math" panose="02040503050406030204" pitchFamily="18" charset="0"/>
                                </a:rPr>
                              </m:ctrlPr>
                            </m:dPr>
                            <m:e>
                              <m:d>
                                <m:dPr>
                                  <m:begChr m:val=""/>
                                  <m:endChr m:val="⟩"/>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𝜓</m:t>
                                      </m:r>
                                    </m:e>
                                    <m:sup>
                                      <m:d>
                                        <m:dPr>
                                          <m:ctrlPr>
                                            <a:rPr lang="en-GB" b="0" i="1" smtClean="0">
                                              <a:latin typeface="Cambria Math" panose="02040503050406030204" pitchFamily="18" charset="0"/>
                                            </a:rPr>
                                          </m:ctrlPr>
                                        </m:dPr>
                                        <m:e>
                                          <m:r>
                                            <a:rPr lang="en-GB" b="0" i="1" smtClean="0">
                                              <a:latin typeface="Cambria Math" panose="02040503050406030204" pitchFamily="18" charset="0"/>
                                            </a:rPr>
                                            <m:t>1</m:t>
                                          </m:r>
                                        </m:e>
                                      </m:d>
                                    </m:sup>
                                  </m:sSup>
                                  <m:r>
                                    <a:rPr lang="en-GB" b="0" i="1" smtClean="0">
                                      <a:latin typeface="Cambria Math" panose="02040503050406030204" pitchFamily="18" charset="0"/>
                                    </a:rPr>
                                    <m:t>(</m:t>
                                  </m:r>
                                  <m:r>
                                    <a:rPr lang="en-GB" b="0" i="1" smtClean="0">
                                      <a:latin typeface="Cambria Math" panose="02040503050406030204" pitchFamily="18" charset="0"/>
                                    </a:rPr>
                                    <m:t>𝑡</m:t>
                                  </m:r>
                                  <m:r>
                                    <a:rPr lang="en-GB" b="0" i="1" smtClean="0">
                                      <a:latin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𝛿</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rPr>
                                    <m:t>)</m:t>
                                  </m:r>
                                </m:e>
                              </m:d>
                            </m:e>
                          </m:d>
                        </m:num>
                        <m:den>
                          <m:rad>
                            <m:radPr>
                              <m:degHide m:val="on"/>
                              <m:ctrlPr>
                                <a:rPr lang="en-GB" b="0" i="1" smtClean="0">
                                  <a:latin typeface="Cambria Math" panose="02040503050406030204" pitchFamily="18" charset="0"/>
                                </a:rPr>
                              </m:ctrlPr>
                            </m:radPr>
                            <m:deg/>
                            <m:e>
                              <m:r>
                                <a:rPr lang="en-GB" b="0" i="1" smtClean="0">
                                  <a:latin typeface="Cambria Math" panose="02040503050406030204" pitchFamily="18" charset="0"/>
                                </a:rPr>
                                <m:t>1−</m:t>
                              </m:r>
                              <m:r>
                                <a:rPr lang="en-GB" b="0" i="1" smtClean="0">
                                  <a:latin typeface="Cambria Math" panose="02040503050406030204" pitchFamily="18" charset="0"/>
                                  <a:ea typeface="Cambria Math" panose="02040503050406030204" pitchFamily="18" charset="0"/>
                                </a:rPr>
                                <m:t>𝛿</m:t>
                              </m:r>
                              <m:r>
                                <a:rPr lang="en-GB" b="0" i="1" smtClean="0">
                                  <a:latin typeface="Cambria Math" panose="02040503050406030204" pitchFamily="18" charset="0"/>
                                  <a:ea typeface="Cambria Math" panose="02040503050406030204" pitchFamily="18" charset="0"/>
                                </a:rPr>
                                <m:t>𝑝</m:t>
                              </m:r>
                            </m:e>
                          </m:rad>
                        </m:den>
                      </m:f>
                    </m:oMath>
                  </m:oMathPara>
                </a14:m>
                <a:endParaRPr lang="en-GB"/>
              </a:p>
            </p:txBody>
          </p:sp>
        </mc:Choice>
        <mc:Fallback xmlns="">
          <p:sp>
            <p:nvSpPr>
              <p:cNvPr id="7" name="TextBox 6">
                <a:extLst>
                  <a:ext uri="{FF2B5EF4-FFF2-40B4-BE49-F238E27FC236}">
                    <a16:creationId xmlns:a16="http://schemas.microsoft.com/office/drawing/2014/main" id="{CFD6EDDE-D1D2-4A21-BAE7-A8300BDF5FB6}"/>
                  </a:ext>
                </a:extLst>
              </p:cNvPr>
              <p:cNvSpPr txBox="1">
                <a:spLocks noRot="1" noChangeAspect="1" noMove="1" noResize="1" noEditPoints="1" noAdjustHandles="1" noChangeArrowheads="1" noChangeShapeType="1" noTextEdit="1"/>
              </p:cNvSpPr>
              <p:nvPr/>
            </p:nvSpPr>
            <p:spPr>
              <a:xfrm>
                <a:off x="2608981" y="3597403"/>
                <a:ext cx="2832057" cy="693075"/>
              </a:xfrm>
              <a:prstGeom prst="rect">
                <a:avLst/>
              </a:prstGeom>
              <a:blipFill>
                <a:blip r:embed="rId4"/>
                <a:stretch>
                  <a:fillRect/>
                </a:stretch>
              </a:blipFill>
            </p:spPr>
            <p:txBody>
              <a:bodyPr/>
              <a:lstStyle/>
              <a:p>
                <a:r>
                  <a:rPr lang="en-GB">
                    <a:noFill/>
                  </a:rPr>
                  <a:t> </a:t>
                </a:r>
              </a:p>
            </p:txBody>
          </p:sp>
        </mc:Fallback>
      </mc:AlternateContent>
      <p:sp>
        <p:nvSpPr>
          <p:cNvPr id="8" name="TextBox 7">
            <a:extLst>
              <a:ext uri="{FF2B5EF4-FFF2-40B4-BE49-F238E27FC236}">
                <a16:creationId xmlns:a16="http://schemas.microsoft.com/office/drawing/2014/main" id="{16D3CE00-539E-47B6-8564-0569EE5B268E}"/>
              </a:ext>
            </a:extLst>
          </p:cNvPr>
          <p:cNvSpPr txBox="1"/>
          <p:nvPr/>
        </p:nvSpPr>
        <p:spPr>
          <a:xfrm>
            <a:off x="6695606" y="2478945"/>
            <a:ext cx="452487" cy="369332"/>
          </a:xfrm>
          <a:prstGeom prst="rect">
            <a:avLst/>
          </a:prstGeom>
          <a:noFill/>
        </p:spPr>
        <p:txBody>
          <a:bodyPr wrap="square" rtlCol="0">
            <a:spAutoFit/>
          </a:bodyPr>
          <a:lstStyle/>
          <a:p>
            <a:r>
              <a:rPr lang="en-GB"/>
              <a:t>b.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6992BA5-E9CF-406C-BC3C-827643051410}"/>
                  </a:ext>
                </a:extLst>
              </p:cNvPr>
              <p:cNvSpPr txBox="1"/>
              <p:nvPr/>
            </p:nvSpPr>
            <p:spPr>
              <a:xfrm>
                <a:off x="7704484" y="2519423"/>
                <a:ext cx="2429768"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𝑟</m:t>
                          </m:r>
                        </m:e>
                        <m:sub>
                          <m:r>
                            <a:rPr lang="en-GB" i="1">
                              <a:latin typeface="Cambria Math" panose="02040503050406030204" pitchFamily="18" charset="0"/>
                            </a:rPr>
                            <m:t>1</m:t>
                          </m:r>
                        </m:sub>
                      </m:sSub>
                      <m:r>
                        <a:rPr lang="en-GB" i="1" smtClean="0">
                          <a:latin typeface="Cambria Math" panose="02040503050406030204" pitchFamily="18" charset="0"/>
                          <a:ea typeface="Cambria Math" panose="02040503050406030204" pitchFamily="18" charset="0"/>
                        </a:rPr>
                        <m:t>&lt;</m:t>
                      </m:r>
                      <m:r>
                        <a:rPr lang="en-GB" i="1">
                          <a:latin typeface="Cambria Math" panose="02040503050406030204" pitchFamily="18" charset="0"/>
                          <a:ea typeface="Cambria Math" panose="02040503050406030204" pitchFamily="18" charset="0"/>
                        </a:rPr>
                        <m:t>𝛿</m:t>
                      </m:r>
                      <m:r>
                        <a:rPr lang="en-GB" i="1">
                          <a:latin typeface="Cambria Math" panose="02040503050406030204" pitchFamily="18" charset="0"/>
                          <a:ea typeface="Cambria Math" panose="02040503050406030204" pitchFamily="18" charset="0"/>
                        </a:rPr>
                        <m:t>𝑝</m:t>
                      </m:r>
                      <m:r>
                        <a:rPr lang="en-GB">
                          <a:latin typeface="Cambria Math" panose="02040503050406030204" pitchFamily="18" charset="0"/>
                          <a:ea typeface="Cambria Math" panose="02040503050406030204" pitchFamily="18" charset="0"/>
                        </a:rPr>
                        <m:t>   </m:t>
                      </m:r>
                      <m:r>
                        <a:rPr lang="en-GB" i="1">
                          <a:latin typeface="Cambria Math" panose="02040503050406030204" pitchFamily="18" charset="0"/>
                          <a:ea typeface="Cambria Math" panose="02040503050406030204" pitchFamily="18" charset="0"/>
                        </a:rPr>
                        <m:t>⇒   </m:t>
                      </m:r>
                      <m:r>
                        <m:rPr>
                          <m:nor/>
                        </m:rPr>
                        <a:rPr lang="en-GB" dirty="0"/>
                        <m:t> ‘</m:t>
                      </m:r>
                      <m:r>
                        <m:rPr>
                          <m:nor/>
                        </m:rPr>
                        <a:rPr lang="en-GB" dirty="0"/>
                        <m:t>jump</m:t>
                      </m:r>
                      <m:r>
                        <m:rPr>
                          <m:nor/>
                        </m:rPr>
                        <a:rPr lang="en-GB" dirty="0"/>
                        <m:t>’</m:t>
                      </m:r>
                    </m:oMath>
                  </m:oMathPara>
                </a14:m>
                <a:endParaRPr lang="en-GB"/>
              </a:p>
              <a:p>
                <a:endParaRPr lang="en-GB"/>
              </a:p>
              <a:p>
                <a:r>
                  <a:rPr lang="en-GB"/>
                  <a:t>Probability </a:t>
                </a:r>
                <a14:m>
                  <m:oMath xmlns:m="http://schemas.openxmlformats.org/officeDocument/2006/math">
                    <m:r>
                      <a:rPr lang="en-GB" i="1" smtClean="0">
                        <a:latin typeface="Cambria Math" panose="02040503050406030204" pitchFamily="18" charset="0"/>
                        <a:ea typeface="Cambria Math" panose="02040503050406030204" pitchFamily="18" charset="0"/>
                      </a:rPr>
                      <m:t>𝛿</m:t>
                    </m:r>
                    <m:r>
                      <a:rPr lang="en-GB" b="0" i="1" smtClean="0">
                        <a:latin typeface="Cambria Math" panose="02040503050406030204" pitchFamily="18" charset="0"/>
                        <a:ea typeface="Cambria Math" panose="02040503050406030204" pitchFamily="18" charset="0"/>
                      </a:rPr>
                      <m:t>𝑝</m:t>
                    </m:r>
                  </m:oMath>
                </a14:m>
                <a:endParaRPr lang="en-GB"/>
              </a:p>
            </p:txBody>
          </p:sp>
        </mc:Choice>
        <mc:Fallback xmlns="">
          <p:sp>
            <p:nvSpPr>
              <p:cNvPr id="9" name="TextBox 8">
                <a:extLst>
                  <a:ext uri="{FF2B5EF4-FFF2-40B4-BE49-F238E27FC236}">
                    <a16:creationId xmlns:a16="http://schemas.microsoft.com/office/drawing/2014/main" id="{36992BA5-E9CF-406C-BC3C-827643051410}"/>
                  </a:ext>
                </a:extLst>
              </p:cNvPr>
              <p:cNvSpPr txBox="1">
                <a:spLocks noRot="1" noChangeAspect="1" noMove="1" noResize="1" noEditPoints="1" noAdjustHandles="1" noChangeArrowheads="1" noChangeShapeType="1" noTextEdit="1"/>
              </p:cNvSpPr>
              <p:nvPr/>
            </p:nvSpPr>
            <p:spPr>
              <a:xfrm>
                <a:off x="7704484" y="2519423"/>
                <a:ext cx="2429768" cy="830997"/>
              </a:xfrm>
              <a:prstGeom prst="rect">
                <a:avLst/>
              </a:prstGeom>
              <a:blipFill>
                <a:blip r:embed="rId5"/>
                <a:stretch>
                  <a:fillRect l="-6030" b="-16058"/>
                </a:stretch>
              </a:blipFill>
            </p:spPr>
            <p:txBody>
              <a:bodyPr/>
              <a:lstStyle/>
              <a:p>
                <a:r>
                  <a:rPr lang="en-GB">
                    <a:noFill/>
                  </a:rPr>
                  <a:t> </a:t>
                </a:r>
              </a:p>
            </p:txBody>
          </p:sp>
        </mc:Fallback>
      </mc:AlternateContent>
      <p:sp>
        <p:nvSpPr>
          <p:cNvPr id="10" name="TextBox 9">
            <a:extLst>
              <a:ext uri="{FF2B5EF4-FFF2-40B4-BE49-F238E27FC236}">
                <a16:creationId xmlns:a16="http://schemas.microsoft.com/office/drawing/2014/main" id="{F849B236-9E0C-4E2D-A634-57D8F6F19993}"/>
              </a:ext>
            </a:extLst>
          </p:cNvPr>
          <p:cNvSpPr txBox="1"/>
          <p:nvPr/>
        </p:nvSpPr>
        <p:spPr>
          <a:xfrm>
            <a:off x="7148093" y="3554801"/>
            <a:ext cx="575035" cy="369332"/>
          </a:xfrm>
          <a:prstGeom prst="rect">
            <a:avLst/>
          </a:prstGeom>
          <a:noFill/>
        </p:spPr>
        <p:txBody>
          <a:bodyPr wrap="square" rtlCol="0">
            <a:spAutoFit/>
          </a:bodyPr>
          <a:lstStyle/>
          <a:p>
            <a:r>
              <a:rPr lang="en-GB"/>
              <a:t>i.</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68402BE-CB69-4E21-AED0-4DD19FE8E9D4}"/>
                  </a:ext>
                </a:extLst>
              </p:cNvPr>
              <p:cNvSpPr txBox="1"/>
              <p:nvPr/>
            </p:nvSpPr>
            <p:spPr>
              <a:xfrm>
                <a:off x="8287431" y="3554801"/>
                <a:ext cx="14206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𝑚</m:t>
                      </m:r>
                      <m:r>
                        <a:rPr lang="en-GB" i="1">
                          <a:latin typeface="Cambria Math" panose="02040503050406030204" pitchFamily="18" charset="0"/>
                          <a:ea typeface="Cambria Math" panose="02040503050406030204" pitchFamily="18" charset="0"/>
                        </a:rPr>
                        <m:t>∈</m:t>
                      </m:r>
                      <m:r>
                        <a:rPr lang="en-GB" i="1" smtClean="0">
                          <a:latin typeface="Cambria Math" panose="02040503050406030204" pitchFamily="18" charset="0"/>
                          <a:ea typeface="Cambria Math" panose="02040503050406030204" pitchFamily="18" charset="0"/>
                        </a:rPr>
                        <m:t>𝛿</m:t>
                      </m:r>
                      <m:sSub>
                        <m:sSubPr>
                          <m:ctrlPr>
                            <a:rPr lang="en-GB"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𝑝</m:t>
                          </m:r>
                        </m:e>
                        <m:sub>
                          <m:r>
                            <a:rPr lang="en-GB" b="0" i="1" smtClean="0">
                              <a:latin typeface="Cambria Math" panose="02040503050406030204" pitchFamily="18" charset="0"/>
                              <a:ea typeface="Cambria Math" panose="02040503050406030204" pitchFamily="18" charset="0"/>
                            </a:rPr>
                            <m:t>𝑚</m:t>
                          </m:r>
                        </m:sub>
                      </m:sSub>
                      <m:r>
                        <a:rPr lang="en-GB" b="0" i="1" smtClean="0">
                          <a:latin typeface="Cambria Math" panose="02040503050406030204" pitchFamily="18" charset="0"/>
                          <a:ea typeface="Cambria Math" panose="02040503050406030204" pitchFamily="18" charset="0"/>
                        </a:rPr>
                        <m:t>[0,1]</m:t>
                      </m:r>
                    </m:oMath>
                  </m:oMathPara>
                </a14:m>
                <a:endParaRPr lang="en-GB"/>
              </a:p>
            </p:txBody>
          </p:sp>
        </mc:Choice>
        <mc:Fallback xmlns="">
          <p:sp>
            <p:nvSpPr>
              <p:cNvPr id="11" name="TextBox 10">
                <a:extLst>
                  <a:ext uri="{FF2B5EF4-FFF2-40B4-BE49-F238E27FC236}">
                    <a16:creationId xmlns:a16="http://schemas.microsoft.com/office/drawing/2014/main" id="{B68402BE-CB69-4E21-AED0-4DD19FE8E9D4}"/>
                  </a:ext>
                </a:extLst>
              </p:cNvPr>
              <p:cNvSpPr txBox="1">
                <a:spLocks noRot="1" noChangeAspect="1" noMove="1" noResize="1" noEditPoints="1" noAdjustHandles="1" noChangeArrowheads="1" noChangeShapeType="1" noTextEdit="1"/>
              </p:cNvSpPr>
              <p:nvPr/>
            </p:nvSpPr>
            <p:spPr>
              <a:xfrm>
                <a:off x="8287431" y="3554801"/>
                <a:ext cx="1420645" cy="276999"/>
              </a:xfrm>
              <a:prstGeom prst="rect">
                <a:avLst/>
              </a:prstGeom>
              <a:blipFill>
                <a:blip r:embed="rId6"/>
                <a:stretch>
                  <a:fillRect l="-1709" r="-5556" b="-4130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D7F657F-E64B-4A0C-865D-812BB4B8B723}"/>
                  </a:ext>
                </a:extLst>
              </p:cNvPr>
              <p:cNvSpPr txBox="1"/>
              <p:nvPr/>
            </p:nvSpPr>
            <p:spPr>
              <a:xfrm>
                <a:off x="8477899" y="3969531"/>
                <a:ext cx="10450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𝑟</m:t>
                          </m:r>
                        </m:e>
                        <m:sub>
                          <m:r>
                            <a:rPr lang="en-GB" b="0" i="1" smtClean="0">
                              <a:latin typeface="Cambria Math" panose="02040503050406030204" pitchFamily="18" charset="0"/>
                            </a:rPr>
                            <m:t>2</m:t>
                          </m:r>
                        </m:sub>
                      </m:sSub>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 </m:t>
                      </m:r>
                      <m:d>
                        <m:dPr>
                          <m:begChr m:val="["/>
                          <m:endChr m:val="]"/>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0,1</m:t>
                          </m:r>
                        </m:e>
                      </m:d>
                    </m:oMath>
                  </m:oMathPara>
                </a14:m>
                <a:endParaRPr lang="en-GB"/>
              </a:p>
            </p:txBody>
          </p:sp>
        </mc:Choice>
        <mc:Fallback xmlns="">
          <p:sp>
            <p:nvSpPr>
              <p:cNvPr id="12" name="TextBox 11">
                <a:extLst>
                  <a:ext uri="{FF2B5EF4-FFF2-40B4-BE49-F238E27FC236}">
                    <a16:creationId xmlns:a16="http://schemas.microsoft.com/office/drawing/2014/main" id="{FD7F657F-E64B-4A0C-865D-812BB4B8B723}"/>
                  </a:ext>
                </a:extLst>
              </p:cNvPr>
              <p:cNvSpPr txBox="1">
                <a:spLocks noRot="1" noChangeAspect="1" noMove="1" noResize="1" noEditPoints="1" noAdjustHandles="1" noChangeArrowheads="1" noChangeShapeType="1" noTextEdit="1"/>
              </p:cNvSpPr>
              <p:nvPr/>
            </p:nvSpPr>
            <p:spPr>
              <a:xfrm>
                <a:off x="8477899" y="3969531"/>
                <a:ext cx="1045030" cy="276999"/>
              </a:xfrm>
              <a:prstGeom prst="rect">
                <a:avLst/>
              </a:prstGeom>
              <a:blipFill>
                <a:blip r:embed="rId7"/>
                <a:stretch>
                  <a:fillRect l="-2339" b="-19565"/>
                </a:stretch>
              </a:blipFill>
            </p:spPr>
            <p:txBody>
              <a:bodyPr/>
              <a:lstStyle/>
              <a:p>
                <a:r>
                  <a:rPr lang="en-GB">
                    <a:noFill/>
                  </a:rPr>
                  <a:t> </a:t>
                </a:r>
              </a:p>
            </p:txBody>
          </p:sp>
        </mc:Fallback>
      </mc:AlternateContent>
      <p:sp>
        <p:nvSpPr>
          <p:cNvPr id="13" name="TextBox 12">
            <a:extLst>
              <a:ext uri="{FF2B5EF4-FFF2-40B4-BE49-F238E27FC236}">
                <a16:creationId xmlns:a16="http://schemas.microsoft.com/office/drawing/2014/main" id="{3FD97E97-2539-4243-9E04-12DDA801188B}"/>
              </a:ext>
            </a:extLst>
          </p:cNvPr>
          <p:cNvSpPr txBox="1"/>
          <p:nvPr/>
        </p:nvSpPr>
        <p:spPr>
          <a:xfrm>
            <a:off x="7148092" y="3969531"/>
            <a:ext cx="575035" cy="369332"/>
          </a:xfrm>
          <a:prstGeom prst="rect">
            <a:avLst/>
          </a:prstGeom>
          <a:noFill/>
        </p:spPr>
        <p:txBody>
          <a:bodyPr wrap="square" rtlCol="0">
            <a:spAutoFit/>
          </a:bodyPr>
          <a:lstStyle/>
          <a:p>
            <a:r>
              <a:rPr lang="en-GB"/>
              <a:t>ii.</a:t>
            </a:r>
          </a:p>
        </p:txBody>
      </p:sp>
      <p:sp>
        <p:nvSpPr>
          <p:cNvPr id="14" name="TextBox 13">
            <a:extLst>
              <a:ext uri="{FF2B5EF4-FFF2-40B4-BE49-F238E27FC236}">
                <a16:creationId xmlns:a16="http://schemas.microsoft.com/office/drawing/2014/main" id="{82A102C8-846B-4191-8555-BFF667B17E9F}"/>
              </a:ext>
            </a:extLst>
          </p:cNvPr>
          <p:cNvSpPr txBox="1"/>
          <p:nvPr/>
        </p:nvSpPr>
        <p:spPr>
          <a:xfrm>
            <a:off x="7129449" y="4486212"/>
            <a:ext cx="575035" cy="369332"/>
          </a:xfrm>
          <a:prstGeom prst="rect">
            <a:avLst/>
          </a:prstGeom>
          <a:noFill/>
        </p:spPr>
        <p:txBody>
          <a:bodyPr wrap="square" rtlCol="0">
            <a:spAutoFit/>
          </a:bodyPr>
          <a:lstStyle/>
          <a:p>
            <a:r>
              <a:rPr lang="en-GB"/>
              <a:t>iii.</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FFB0BA8-F90A-4B47-A15B-B023EEF7080A}"/>
                  </a:ext>
                </a:extLst>
              </p:cNvPr>
              <p:cNvSpPr txBox="1"/>
              <p:nvPr/>
            </p:nvSpPr>
            <p:spPr>
              <a:xfrm>
                <a:off x="8477899" y="4384261"/>
                <a:ext cx="1111715" cy="5732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Π</m:t>
                          </m:r>
                        </m:e>
                        <m:sub>
                          <m:r>
                            <a:rPr lang="en-GB" b="0" i="1" smtClean="0">
                              <a:latin typeface="Cambria Math" panose="02040503050406030204" pitchFamily="18" charset="0"/>
                            </a:rPr>
                            <m:t>𝑚</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𝛿</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𝑝</m:t>
                              </m:r>
                            </m:e>
                            <m:sub>
                              <m:r>
                                <a:rPr lang="en-GB" b="0" i="1" smtClean="0">
                                  <a:latin typeface="Cambria Math" panose="02040503050406030204" pitchFamily="18" charset="0"/>
                                  <a:ea typeface="Cambria Math" panose="02040503050406030204" pitchFamily="18" charset="0"/>
                                </a:rPr>
                                <m:t>𝑚</m:t>
                              </m:r>
                            </m:sub>
                          </m:sSub>
                        </m:num>
                        <m:den>
                          <m:r>
                            <a:rPr lang="en-GB" b="0" i="1" smtClean="0">
                              <a:latin typeface="Cambria Math" panose="02040503050406030204" pitchFamily="18" charset="0"/>
                              <a:ea typeface="Cambria Math" panose="02040503050406030204" pitchFamily="18" charset="0"/>
                            </a:rPr>
                            <m:t>𝛿</m:t>
                          </m:r>
                          <m:r>
                            <a:rPr lang="en-GB" b="0" i="1" smtClean="0">
                              <a:latin typeface="Cambria Math" panose="02040503050406030204" pitchFamily="18" charset="0"/>
                              <a:ea typeface="Cambria Math" panose="02040503050406030204" pitchFamily="18" charset="0"/>
                            </a:rPr>
                            <m:t>𝑝</m:t>
                          </m:r>
                        </m:den>
                      </m:f>
                    </m:oMath>
                  </m:oMathPara>
                </a14:m>
                <a:endParaRPr lang="en-GB"/>
              </a:p>
            </p:txBody>
          </p:sp>
        </mc:Choice>
        <mc:Fallback xmlns="">
          <p:sp>
            <p:nvSpPr>
              <p:cNvPr id="15" name="TextBox 14">
                <a:extLst>
                  <a:ext uri="{FF2B5EF4-FFF2-40B4-BE49-F238E27FC236}">
                    <a16:creationId xmlns:a16="http://schemas.microsoft.com/office/drawing/2014/main" id="{BFFB0BA8-F90A-4B47-A15B-B023EEF7080A}"/>
                  </a:ext>
                </a:extLst>
              </p:cNvPr>
              <p:cNvSpPr txBox="1">
                <a:spLocks noRot="1" noChangeAspect="1" noMove="1" noResize="1" noEditPoints="1" noAdjustHandles="1" noChangeArrowheads="1" noChangeShapeType="1" noTextEdit="1"/>
              </p:cNvSpPr>
              <p:nvPr/>
            </p:nvSpPr>
            <p:spPr>
              <a:xfrm>
                <a:off x="8477899" y="4384261"/>
                <a:ext cx="1111715" cy="573234"/>
              </a:xfrm>
              <a:prstGeom prst="rect">
                <a:avLst/>
              </a:prstGeom>
              <a:blipFill>
                <a:blip r:embed="rId8"/>
                <a:stretch>
                  <a:fillRect/>
                </a:stretch>
              </a:blipFill>
            </p:spPr>
            <p:txBody>
              <a:bodyPr/>
              <a:lstStyle/>
              <a:p>
                <a:r>
                  <a:rPr lang="en-GB">
                    <a:noFill/>
                  </a:rPr>
                  <a:t> </a:t>
                </a:r>
              </a:p>
            </p:txBody>
          </p:sp>
        </mc:Fallback>
      </mc:AlternateContent>
      <p:sp>
        <p:nvSpPr>
          <p:cNvPr id="17" name="TextBox 16">
            <a:extLst>
              <a:ext uri="{FF2B5EF4-FFF2-40B4-BE49-F238E27FC236}">
                <a16:creationId xmlns:a16="http://schemas.microsoft.com/office/drawing/2014/main" id="{6C09795C-4C5C-40F7-81A4-DC70C1B13E3E}"/>
              </a:ext>
            </a:extLst>
          </p:cNvPr>
          <p:cNvSpPr txBox="1"/>
          <p:nvPr/>
        </p:nvSpPr>
        <p:spPr>
          <a:xfrm>
            <a:off x="7129449" y="5172342"/>
            <a:ext cx="575035" cy="369332"/>
          </a:xfrm>
          <a:prstGeom prst="rect">
            <a:avLst/>
          </a:prstGeom>
          <a:noFill/>
        </p:spPr>
        <p:txBody>
          <a:bodyPr wrap="square" rtlCol="0">
            <a:spAutoFit/>
          </a:bodyPr>
          <a:lstStyle/>
          <a:p>
            <a:r>
              <a:rPr lang="en-GB"/>
              <a:t>iv.</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E49F63C-13A3-4FF8-A432-7396E05F2B4A}"/>
                  </a:ext>
                </a:extLst>
              </p:cNvPr>
              <p:cNvSpPr txBox="1"/>
              <p:nvPr/>
            </p:nvSpPr>
            <p:spPr>
              <a:xfrm>
                <a:off x="7857408" y="5172342"/>
                <a:ext cx="2352695" cy="88062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b="0" i="1" smtClean="0">
                              <a:latin typeface="Cambria Math" panose="02040503050406030204" pitchFamily="18" charset="0"/>
                            </a:rPr>
                          </m:ctrlPr>
                        </m:dPr>
                        <m:e>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𝜓</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𝛿</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e>
                          </m:d>
                        </m:e>
                      </m:d>
                      <m:r>
                        <a:rPr lang="en-GB" b="0" i="1" smtClean="0">
                          <a:latin typeface="Cambria Math" panose="02040503050406030204" pitchFamily="18" charset="0"/>
                        </a:rPr>
                        <m:t>=</m:t>
                      </m:r>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𝑐</m:t>
                              </m:r>
                            </m:e>
                            <m:sub>
                              <m:r>
                                <a:rPr lang="en-GB" b="0" i="1" smtClean="0">
                                  <a:latin typeface="Cambria Math" panose="02040503050406030204" pitchFamily="18" charset="0"/>
                                </a:rPr>
                                <m:t>𝑚</m:t>
                              </m:r>
                            </m:sub>
                          </m:sSub>
                          <m:d>
                            <m:dPr>
                              <m:begChr m:val="|"/>
                              <m:endChr m:val=""/>
                              <m:ctrlPr>
                                <a:rPr lang="en-GB" b="0" i="1" smtClean="0">
                                  <a:latin typeface="Cambria Math" panose="02040503050406030204" pitchFamily="18" charset="0"/>
                                </a:rPr>
                              </m:ctrlPr>
                            </m:dPr>
                            <m:e>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𝜓</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e>
                              </m:d>
                            </m:e>
                          </m:d>
                        </m:num>
                        <m:den>
                          <m:rad>
                            <m:radPr>
                              <m:degHide m:val="on"/>
                              <m:ctrlPr>
                                <a:rPr lang="en-GB" b="0" i="1" smtClean="0">
                                  <a:latin typeface="Cambria Math" panose="02040503050406030204" pitchFamily="18" charset="0"/>
                                </a:rPr>
                              </m:ctrlPr>
                            </m:radPr>
                            <m:deg/>
                            <m:e>
                              <m:f>
                                <m:fPr>
                                  <m:ctrlPr>
                                    <a:rPr lang="en-GB" b="0" i="1" smtClean="0">
                                      <a:latin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𝛿</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𝑝</m:t>
                                      </m:r>
                                    </m:e>
                                    <m:sub>
                                      <m:r>
                                        <a:rPr lang="en-GB" b="0" i="1" smtClean="0">
                                          <a:latin typeface="Cambria Math" panose="02040503050406030204" pitchFamily="18" charset="0"/>
                                          <a:ea typeface="Cambria Math" panose="02040503050406030204" pitchFamily="18" charset="0"/>
                                        </a:rPr>
                                        <m:t>𝑚</m:t>
                                      </m:r>
                                    </m:sub>
                                  </m:sSub>
                                </m:num>
                                <m:den>
                                  <m:r>
                                    <a:rPr lang="en-GB" b="0" i="1" smtClean="0">
                                      <a:latin typeface="Cambria Math" panose="02040503050406030204" pitchFamily="18" charset="0"/>
                                      <a:ea typeface="Cambria Math" panose="02040503050406030204" pitchFamily="18" charset="0"/>
                                    </a:rPr>
                                    <m:t>𝛿</m:t>
                                  </m:r>
                                  <m:r>
                                    <a:rPr lang="en-GB" b="0" i="1" smtClean="0">
                                      <a:latin typeface="Cambria Math" panose="02040503050406030204" pitchFamily="18" charset="0"/>
                                      <a:ea typeface="Cambria Math" panose="02040503050406030204" pitchFamily="18" charset="0"/>
                                    </a:rPr>
                                    <m:t>𝑡</m:t>
                                  </m:r>
                                </m:den>
                              </m:f>
                            </m:e>
                          </m:rad>
                        </m:den>
                      </m:f>
                    </m:oMath>
                  </m:oMathPara>
                </a14:m>
                <a:endParaRPr lang="en-GB"/>
              </a:p>
            </p:txBody>
          </p:sp>
        </mc:Choice>
        <mc:Fallback xmlns="">
          <p:sp>
            <p:nvSpPr>
              <p:cNvPr id="18" name="TextBox 17">
                <a:extLst>
                  <a:ext uri="{FF2B5EF4-FFF2-40B4-BE49-F238E27FC236}">
                    <a16:creationId xmlns:a16="http://schemas.microsoft.com/office/drawing/2014/main" id="{7E49F63C-13A3-4FF8-A432-7396E05F2B4A}"/>
                  </a:ext>
                </a:extLst>
              </p:cNvPr>
              <p:cNvSpPr txBox="1">
                <a:spLocks noRot="1" noChangeAspect="1" noMove="1" noResize="1" noEditPoints="1" noAdjustHandles="1" noChangeArrowheads="1" noChangeShapeType="1" noTextEdit="1"/>
              </p:cNvSpPr>
              <p:nvPr/>
            </p:nvSpPr>
            <p:spPr>
              <a:xfrm>
                <a:off x="7857408" y="5172342"/>
                <a:ext cx="2352695" cy="880626"/>
              </a:xfrm>
              <a:prstGeom prst="rect">
                <a:avLst/>
              </a:prstGeom>
              <a:blipFill>
                <a:blip r:embed="rId9"/>
                <a:stretch>
                  <a:fillRect/>
                </a:stretch>
              </a:blipFill>
            </p:spPr>
            <p:txBody>
              <a:bodyPr/>
              <a:lstStyle/>
              <a:p>
                <a:r>
                  <a:rPr lang="en-GB">
                    <a:noFill/>
                  </a:rPr>
                  <a:t> </a:t>
                </a:r>
              </a:p>
            </p:txBody>
          </p:sp>
        </mc:Fallback>
      </mc:AlternateContent>
      <p:cxnSp>
        <p:nvCxnSpPr>
          <p:cNvPr id="19" name="Straight Connector 18">
            <a:extLst>
              <a:ext uri="{FF2B5EF4-FFF2-40B4-BE49-F238E27FC236}">
                <a16:creationId xmlns:a16="http://schemas.microsoft.com/office/drawing/2014/main" id="{F912D0D4-DFDD-43E9-B15D-F82CF735E4BB}"/>
              </a:ext>
            </a:extLst>
          </p:cNvPr>
          <p:cNvCxnSpPr>
            <a:cxnSpLocks/>
          </p:cNvCxnSpPr>
          <p:nvPr/>
        </p:nvCxnSpPr>
        <p:spPr>
          <a:xfrm flipV="1">
            <a:off x="6285243" y="2500267"/>
            <a:ext cx="0" cy="3730851"/>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Slide Number Placeholder 19">
            <a:extLst>
              <a:ext uri="{FF2B5EF4-FFF2-40B4-BE49-F238E27FC236}">
                <a16:creationId xmlns:a16="http://schemas.microsoft.com/office/drawing/2014/main" id="{1AECAABB-A55D-4EEF-9B91-849D61F3C2D1}"/>
              </a:ext>
            </a:extLst>
          </p:cNvPr>
          <p:cNvSpPr>
            <a:spLocks noGrp="1"/>
          </p:cNvSpPr>
          <p:nvPr>
            <p:ph type="sldNum" sz="quarter" idx="12"/>
          </p:nvPr>
        </p:nvSpPr>
        <p:spPr/>
        <p:txBody>
          <a:bodyPr/>
          <a:lstStyle/>
          <a:p>
            <a:fld id="{34B7E4EF-A1BD-40F4-AB7B-04F084DD991D}" type="slidenum">
              <a:rPr lang="en-US" sz="1600" smtClean="0"/>
              <a:t>17</a:t>
            </a:fld>
            <a:endParaRPr lang="en-US" sz="1600"/>
          </a:p>
        </p:txBody>
      </p:sp>
    </p:spTree>
    <p:extLst>
      <p:ext uri="{BB962C8B-B14F-4D97-AF65-F5344CB8AC3E}">
        <p14:creationId xmlns:p14="http://schemas.microsoft.com/office/powerpoint/2010/main" val="12066737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3982F-70B4-4F0D-8DCF-58D36874A2E5}"/>
              </a:ext>
            </a:extLst>
          </p:cNvPr>
          <p:cNvSpPr>
            <a:spLocks noGrp="1"/>
          </p:cNvSpPr>
          <p:nvPr>
            <p:ph type="title"/>
          </p:nvPr>
        </p:nvSpPr>
        <p:spPr/>
        <p:txBody>
          <a:bodyPr/>
          <a:lstStyle/>
          <a:p>
            <a:pPr algn="ctr"/>
            <a:r>
              <a:rPr lang="en-GB"/>
              <a:t>Quantum trajectory equivalence to master equation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0FF2D2A-2AF2-47AD-B98A-51132B45BA0F}"/>
                  </a:ext>
                </a:extLst>
              </p:cNvPr>
              <p:cNvSpPr txBox="1"/>
              <p:nvPr/>
            </p:nvSpPr>
            <p:spPr>
              <a:xfrm>
                <a:off x="5091398" y="2276572"/>
                <a:ext cx="2009204"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𝜎</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𝑡</m:t>
                          </m:r>
                        </m:e>
                      </m:d>
                      <m:r>
                        <a:rPr lang="en-GB" b="0" i="1" smtClean="0">
                          <a:latin typeface="Cambria Math" panose="02040503050406030204" pitchFamily="18" charset="0"/>
                          <a:ea typeface="Cambria Math" panose="02040503050406030204" pitchFamily="18" charset="0"/>
                        </a:rPr>
                        <m:t>=</m:t>
                      </m:r>
                      <m:d>
                        <m:dPr>
                          <m:begChr m:val="|"/>
                          <m:endChr m:val=""/>
                          <m:ctrlPr>
                            <a:rPr lang="en-GB" b="0" i="1" smtClean="0">
                              <a:latin typeface="Cambria Math" panose="02040503050406030204" pitchFamily="18" charset="0"/>
                              <a:ea typeface="Cambria Math" panose="02040503050406030204" pitchFamily="18" charset="0"/>
                            </a:rPr>
                          </m:ctrlPr>
                        </m:dPr>
                        <m:e>
                          <m:d>
                            <m:dPr>
                              <m:begChr m:val=""/>
                              <m:endChr m:val="⟩"/>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𝜙</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e>
                          </m:d>
                          <m:d>
                            <m:dPr>
                              <m:begChr m:val="⟨"/>
                              <m:endChr m:val=""/>
                              <m:ctrlPr>
                                <a:rPr lang="en-GB" b="0" i="1" smtClean="0">
                                  <a:latin typeface="Cambria Math" panose="02040503050406030204" pitchFamily="18" charset="0"/>
                                  <a:ea typeface="Cambria Math" panose="02040503050406030204" pitchFamily="18" charset="0"/>
                                </a:rPr>
                              </m:ctrlPr>
                            </m:dPr>
                            <m:e>
                              <m:d>
                                <m:dPr>
                                  <m:begChr m:val=""/>
                                  <m:endChr m:val="|"/>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𝜙</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e>
                              </m:d>
                            </m:e>
                          </m:d>
                        </m:e>
                      </m:d>
                    </m:oMath>
                  </m:oMathPara>
                </a14:m>
                <a:endParaRPr lang="en-GB"/>
              </a:p>
            </p:txBody>
          </p:sp>
        </mc:Choice>
        <mc:Fallback xmlns="">
          <p:sp>
            <p:nvSpPr>
              <p:cNvPr id="3" name="TextBox 2">
                <a:extLst>
                  <a:ext uri="{FF2B5EF4-FFF2-40B4-BE49-F238E27FC236}">
                    <a16:creationId xmlns:a16="http://schemas.microsoft.com/office/drawing/2014/main" id="{10FF2D2A-2AF2-47AD-B98A-51132B45BA0F}"/>
                  </a:ext>
                </a:extLst>
              </p:cNvPr>
              <p:cNvSpPr txBox="1">
                <a:spLocks noRot="1" noChangeAspect="1" noMove="1" noResize="1" noEditPoints="1" noAdjustHandles="1" noChangeArrowheads="1" noChangeShapeType="1" noTextEdit="1"/>
              </p:cNvSpPr>
              <p:nvPr/>
            </p:nvSpPr>
            <p:spPr>
              <a:xfrm>
                <a:off x="5091398" y="2276572"/>
                <a:ext cx="2009204" cy="312650"/>
              </a:xfrm>
              <a:prstGeom prst="rect">
                <a:avLst/>
              </a:prstGeom>
              <a:blipFill>
                <a:blip r:embed="rId2"/>
                <a:stretch>
                  <a:fillRect l="-909" t="-211538" r="-19394" b="-3096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0018747-ADA3-4D59-B1F8-F543D31E2745}"/>
                  </a:ext>
                </a:extLst>
              </p:cNvPr>
              <p:cNvSpPr txBox="1"/>
              <p:nvPr/>
            </p:nvSpPr>
            <p:spPr>
              <a:xfrm>
                <a:off x="1939765" y="2961532"/>
                <a:ext cx="8312468" cy="9349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 </m:t>
                      </m:r>
                      <m:acc>
                        <m:accPr>
                          <m:chr m:val="̅"/>
                          <m:ctrlPr>
                            <a:rPr lang="en-GB" b="0" i="1" smtClean="0">
                              <a:latin typeface="Cambria Math" panose="02040503050406030204" pitchFamily="18" charset="0"/>
                              <a:ea typeface="Cambria Math" panose="02040503050406030204" pitchFamily="18" charset="0"/>
                            </a:rPr>
                          </m:ctrlPr>
                        </m:accPr>
                        <m:e>
                          <m:r>
                            <a:rPr lang="en-GB" b="0" i="1" smtClean="0">
                              <a:latin typeface="Cambria Math" panose="02040503050406030204" pitchFamily="18" charset="0"/>
                              <a:ea typeface="Cambria Math" panose="02040503050406030204" pitchFamily="18" charset="0"/>
                            </a:rPr>
                            <m:t>𝜎</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𝛿</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e>
                      </m:acc>
                      <m:r>
                        <a:rPr lang="en-GB" b="0" i="1" smtClean="0">
                          <a:latin typeface="Cambria Math" panose="02040503050406030204" pitchFamily="18" charset="0"/>
                          <a:ea typeface="Cambria Math" panose="02040503050406030204" pitchFamily="18" charset="0"/>
                        </a:rPr>
                        <m:t>=</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1−</m:t>
                          </m:r>
                          <m:r>
                            <a:rPr lang="en-GB" b="0" i="1" smtClean="0">
                              <a:latin typeface="Cambria Math" panose="02040503050406030204" pitchFamily="18" charset="0"/>
                              <a:ea typeface="Cambria Math" panose="02040503050406030204" pitchFamily="18" charset="0"/>
                            </a:rPr>
                            <m:t>𝛿</m:t>
                          </m:r>
                          <m:r>
                            <a:rPr lang="en-GB" b="0" i="1" smtClean="0">
                              <a:latin typeface="Cambria Math" panose="02040503050406030204" pitchFamily="18" charset="0"/>
                              <a:ea typeface="Cambria Math" panose="02040503050406030204" pitchFamily="18" charset="0"/>
                            </a:rPr>
                            <m:t>𝑝</m:t>
                          </m:r>
                        </m:e>
                      </m:d>
                      <m:f>
                        <m:fPr>
                          <m:ctrlPr>
                            <a:rPr lang="en-GB" b="0" i="1" smtClean="0">
                              <a:latin typeface="Cambria Math" panose="02040503050406030204" pitchFamily="18" charset="0"/>
                              <a:ea typeface="Cambria Math" panose="02040503050406030204" pitchFamily="18" charset="0"/>
                            </a:rPr>
                          </m:ctrlPr>
                        </m:fPr>
                        <m:num>
                          <m:d>
                            <m:dPr>
                              <m:begChr m:val="|"/>
                              <m:endChr m:val=""/>
                              <m:ctrlPr>
                                <a:rPr lang="en-GB" b="0" i="1" smtClean="0">
                                  <a:latin typeface="Cambria Math" panose="02040503050406030204" pitchFamily="18" charset="0"/>
                                  <a:ea typeface="Cambria Math" panose="02040503050406030204" pitchFamily="18" charset="0"/>
                                </a:rPr>
                              </m:ctrlPr>
                            </m:dPr>
                            <m:e>
                              <m:d>
                                <m:dPr>
                                  <m:begChr m:val=""/>
                                  <m:endChr m:val="⟩"/>
                                  <m:ctrlPr>
                                    <a:rPr lang="en-GB" b="0" i="1" smtClean="0">
                                      <a:latin typeface="Cambria Math" panose="02040503050406030204" pitchFamily="18" charset="0"/>
                                      <a:ea typeface="Cambria Math" panose="02040503050406030204" pitchFamily="18" charset="0"/>
                                    </a:rPr>
                                  </m:ctrlPr>
                                </m:dPr>
                                <m:e>
                                  <m:sSup>
                                    <m:sSupPr>
                                      <m:ctrlPr>
                                        <a:rPr lang="en-GB" b="0"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𝜙</m:t>
                                      </m:r>
                                    </m:e>
                                    <m:sup>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1</m:t>
                                          </m:r>
                                        </m:e>
                                      </m:d>
                                    </m:sup>
                                  </m:sSup>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𝛿</m:t>
                                      </m:r>
                                      <m:r>
                                        <a:rPr lang="en-GB" b="0" i="1" smtClean="0">
                                          <a:latin typeface="Cambria Math" panose="02040503050406030204" pitchFamily="18" charset="0"/>
                                          <a:ea typeface="Cambria Math" panose="02040503050406030204" pitchFamily="18" charset="0"/>
                                        </a:rPr>
                                        <m:t>𝑡</m:t>
                                      </m:r>
                                    </m:e>
                                  </m:d>
                                </m:e>
                              </m:d>
                            </m:e>
                          </m:d>
                        </m:num>
                        <m:den>
                          <m:rad>
                            <m:radPr>
                              <m:degHide m:val="on"/>
                              <m:ctrlPr>
                                <a:rPr lang="en-GB" b="0" i="1" smtClean="0">
                                  <a:latin typeface="Cambria Math" panose="02040503050406030204" pitchFamily="18" charset="0"/>
                                  <a:ea typeface="Cambria Math" panose="02040503050406030204" pitchFamily="18" charset="0"/>
                                </a:rPr>
                              </m:ctrlPr>
                            </m:radPr>
                            <m:deg/>
                            <m:e>
                              <m:r>
                                <a:rPr lang="en-GB" b="0" i="1" smtClean="0">
                                  <a:latin typeface="Cambria Math" panose="02040503050406030204" pitchFamily="18" charset="0"/>
                                  <a:ea typeface="Cambria Math" panose="02040503050406030204" pitchFamily="18" charset="0"/>
                                </a:rPr>
                                <m:t>1−</m:t>
                              </m:r>
                              <m:r>
                                <a:rPr lang="en-GB" b="0" i="1" smtClean="0">
                                  <a:latin typeface="Cambria Math" panose="02040503050406030204" pitchFamily="18" charset="0"/>
                                  <a:ea typeface="Cambria Math" panose="02040503050406030204" pitchFamily="18" charset="0"/>
                                </a:rPr>
                                <m:t>𝛿</m:t>
                              </m:r>
                              <m:r>
                                <a:rPr lang="en-GB" b="0" i="1" smtClean="0">
                                  <a:latin typeface="Cambria Math" panose="02040503050406030204" pitchFamily="18" charset="0"/>
                                  <a:ea typeface="Cambria Math" panose="02040503050406030204" pitchFamily="18" charset="0"/>
                                </a:rPr>
                                <m:t>𝑝</m:t>
                              </m:r>
                            </m:e>
                          </m:rad>
                        </m:den>
                      </m:f>
                      <m:f>
                        <m:fPr>
                          <m:ctrlPr>
                            <a:rPr lang="en-GB" b="0" i="1" smtClean="0">
                              <a:latin typeface="Cambria Math" panose="02040503050406030204" pitchFamily="18" charset="0"/>
                              <a:ea typeface="Cambria Math" panose="02040503050406030204" pitchFamily="18" charset="0"/>
                            </a:rPr>
                          </m:ctrlPr>
                        </m:fPr>
                        <m:num>
                          <m:d>
                            <m:dPr>
                              <m:begChr m:val="⟨"/>
                              <m:endChr m:val=""/>
                              <m:ctrlPr>
                                <a:rPr lang="en-GB" b="0" i="1" smtClean="0">
                                  <a:latin typeface="Cambria Math" panose="02040503050406030204" pitchFamily="18" charset="0"/>
                                  <a:ea typeface="Cambria Math" panose="02040503050406030204" pitchFamily="18" charset="0"/>
                                </a:rPr>
                              </m:ctrlPr>
                            </m:dPr>
                            <m:e>
                              <m:d>
                                <m:dPr>
                                  <m:begChr m:val=""/>
                                  <m:endChr m:val="|"/>
                                  <m:ctrlPr>
                                    <a:rPr lang="en-GB" b="0" i="1" smtClean="0">
                                      <a:latin typeface="Cambria Math" panose="02040503050406030204" pitchFamily="18" charset="0"/>
                                      <a:ea typeface="Cambria Math" panose="02040503050406030204" pitchFamily="18" charset="0"/>
                                    </a:rPr>
                                  </m:ctrlPr>
                                </m:dPr>
                                <m:e>
                                  <m:sSup>
                                    <m:sSupPr>
                                      <m:ctrlPr>
                                        <a:rPr lang="en-GB" b="0"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𝜙</m:t>
                                      </m:r>
                                    </m:e>
                                    <m:sup>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1</m:t>
                                          </m:r>
                                        </m:e>
                                      </m:d>
                                    </m:sup>
                                  </m:sSup>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𝛿</m:t>
                                      </m:r>
                                      <m:r>
                                        <a:rPr lang="en-GB" b="0" i="1" smtClean="0">
                                          <a:latin typeface="Cambria Math" panose="02040503050406030204" pitchFamily="18" charset="0"/>
                                          <a:ea typeface="Cambria Math" panose="02040503050406030204" pitchFamily="18" charset="0"/>
                                        </a:rPr>
                                        <m:t>𝑡</m:t>
                                      </m:r>
                                    </m:e>
                                  </m:d>
                                </m:e>
                              </m:d>
                            </m:e>
                          </m:d>
                        </m:num>
                        <m:den>
                          <m:rad>
                            <m:radPr>
                              <m:degHide m:val="on"/>
                              <m:ctrlPr>
                                <a:rPr lang="en-GB" b="0" i="1" smtClean="0">
                                  <a:latin typeface="Cambria Math" panose="02040503050406030204" pitchFamily="18" charset="0"/>
                                  <a:ea typeface="Cambria Math" panose="02040503050406030204" pitchFamily="18" charset="0"/>
                                </a:rPr>
                              </m:ctrlPr>
                            </m:radPr>
                            <m:deg/>
                            <m:e>
                              <m:r>
                                <a:rPr lang="en-GB" b="0" i="1" smtClean="0">
                                  <a:latin typeface="Cambria Math" panose="02040503050406030204" pitchFamily="18" charset="0"/>
                                  <a:ea typeface="Cambria Math" panose="02040503050406030204" pitchFamily="18" charset="0"/>
                                </a:rPr>
                                <m:t>1−</m:t>
                              </m:r>
                              <m:r>
                                <a:rPr lang="en-GB" b="0" i="1" smtClean="0">
                                  <a:latin typeface="Cambria Math" panose="02040503050406030204" pitchFamily="18" charset="0"/>
                                  <a:ea typeface="Cambria Math" panose="02040503050406030204" pitchFamily="18" charset="0"/>
                                </a:rPr>
                                <m:t>𝛿</m:t>
                              </m:r>
                              <m:r>
                                <a:rPr lang="en-GB" b="0" i="1" smtClean="0">
                                  <a:latin typeface="Cambria Math" panose="02040503050406030204" pitchFamily="18" charset="0"/>
                                  <a:ea typeface="Cambria Math" panose="02040503050406030204" pitchFamily="18" charset="0"/>
                                </a:rPr>
                                <m:t>𝑝</m:t>
                              </m:r>
                            </m:e>
                          </m:rad>
                        </m:den>
                      </m:f>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𝛿</m:t>
                      </m:r>
                      <m:r>
                        <a:rPr lang="en-GB" b="0" i="1" smtClean="0">
                          <a:latin typeface="Cambria Math" panose="02040503050406030204" pitchFamily="18" charset="0"/>
                          <a:ea typeface="Cambria Math" panose="02040503050406030204" pitchFamily="18" charset="0"/>
                        </a:rPr>
                        <m:t>𝑝</m:t>
                      </m:r>
                      <m:nary>
                        <m:naryPr>
                          <m:chr m:val="∑"/>
                          <m:supHide m:val="on"/>
                          <m:ctrlPr>
                            <a:rPr lang="en-GB" b="0" i="1" smtClean="0">
                              <a:latin typeface="Cambria Math" panose="02040503050406030204" pitchFamily="18" charset="0"/>
                              <a:ea typeface="Cambria Math" panose="02040503050406030204" pitchFamily="18" charset="0"/>
                            </a:rPr>
                          </m:ctrlPr>
                        </m:naryPr>
                        <m:sub>
                          <m:r>
                            <m:rPr>
                              <m:brk m:alnAt="7"/>
                            </m:rPr>
                            <a:rPr lang="en-GB" b="0" i="1" smtClean="0">
                              <a:latin typeface="Cambria Math" panose="02040503050406030204" pitchFamily="18" charset="0"/>
                              <a:ea typeface="Cambria Math" panose="02040503050406030204" pitchFamily="18" charset="0"/>
                            </a:rPr>
                            <m:t>𝑚</m:t>
                          </m:r>
                        </m:sub>
                        <m:sup/>
                        <m:e>
                          <m:sSub>
                            <m:sSubPr>
                              <m:ctrlPr>
                                <a:rPr lang="en-GB" b="0" i="1" smtClean="0">
                                  <a:latin typeface="Cambria Math" panose="02040503050406030204" pitchFamily="18" charset="0"/>
                                  <a:ea typeface="Cambria Math" panose="02040503050406030204" pitchFamily="18" charset="0"/>
                                </a:rPr>
                              </m:ctrlPr>
                            </m:sSubPr>
                            <m:e>
                              <m:r>
                                <m:rPr>
                                  <m:sty m:val="p"/>
                                </m:rPr>
                                <a:rPr lang="el-GR" b="0" i="1" smtClean="0">
                                  <a:latin typeface="Cambria Math" panose="02040503050406030204" pitchFamily="18" charset="0"/>
                                  <a:ea typeface="Cambria Math" panose="02040503050406030204" pitchFamily="18" charset="0"/>
                                </a:rPr>
                                <m:t>Π</m:t>
                              </m:r>
                            </m:e>
                            <m:sub>
                              <m:r>
                                <a:rPr lang="en-GB" b="0" i="1" smtClean="0">
                                  <a:latin typeface="Cambria Math" panose="02040503050406030204" pitchFamily="18" charset="0"/>
                                  <a:ea typeface="Cambria Math" panose="02040503050406030204" pitchFamily="18" charset="0"/>
                                </a:rPr>
                                <m:t>𝑚</m:t>
                              </m:r>
                            </m:sub>
                          </m:sSub>
                          <m:f>
                            <m:fPr>
                              <m:ctrlPr>
                                <a:rPr lang="en-GB" b="0" i="1" smtClean="0">
                                  <a:latin typeface="Cambria Math" panose="02040503050406030204" pitchFamily="18" charset="0"/>
                                  <a:ea typeface="Cambria Math" panose="02040503050406030204" pitchFamily="18" charset="0"/>
                                </a:rPr>
                              </m:ctrlPr>
                            </m:fPr>
                            <m:num>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𝑐</m:t>
                                  </m:r>
                                </m:e>
                                <m:sub>
                                  <m:r>
                                    <a:rPr lang="en-GB" b="0" i="1" smtClean="0">
                                      <a:latin typeface="Cambria Math" panose="02040503050406030204" pitchFamily="18" charset="0"/>
                                      <a:ea typeface="Cambria Math" panose="02040503050406030204" pitchFamily="18" charset="0"/>
                                    </a:rPr>
                                    <m:t>𝑚</m:t>
                                  </m:r>
                                </m:sub>
                              </m:sSub>
                              <m:d>
                                <m:dPr>
                                  <m:begChr m:val="|"/>
                                  <m:endChr m:val=""/>
                                  <m:ctrlPr>
                                    <a:rPr lang="en-GB" b="0" i="1" smtClean="0">
                                      <a:latin typeface="Cambria Math" panose="02040503050406030204" pitchFamily="18" charset="0"/>
                                      <a:ea typeface="Cambria Math" panose="02040503050406030204" pitchFamily="18" charset="0"/>
                                    </a:rPr>
                                  </m:ctrlPr>
                                </m:dPr>
                                <m:e>
                                  <m:d>
                                    <m:dPr>
                                      <m:begChr m:val=""/>
                                      <m:endChr m:val="⟩"/>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𝜙</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e>
                                  </m:d>
                                </m:e>
                              </m:d>
                            </m:num>
                            <m:den>
                              <m:rad>
                                <m:radPr>
                                  <m:degHide m:val="on"/>
                                  <m:ctrlPr>
                                    <a:rPr lang="en-GB" b="0" i="1" smtClean="0">
                                      <a:latin typeface="Cambria Math" panose="02040503050406030204" pitchFamily="18" charset="0"/>
                                      <a:ea typeface="Cambria Math" panose="02040503050406030204" pitchFamily="18" charset="0"/>
                                    </a:rPr>
                                  </m:ctrlPr>
                                </m:radPr>
                                <m:deg/>
                                <m:e>
                                  <m:f>
                                    <m:fPr>
                                      <m:ctrlPr>
                                        <a:rPr lang="en-GB"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𝛿</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𝑝</m:t>
                                          </m:r>
                                        </m:e>
                                        <m:sub>
                                          <m:r>
                                            <a:rPr lang="en-GB" b="0" i="1" smtClean="0">
                                              <a:latin typeface="Cambria Math" panose="02040503050406030204" pitchFamily="18" charset="0"/>
                                              <a:ea typeface="Cambria Math" panose="02040503050406030204" pitchFamily="18" charset="0"/>
                                            </a:rPr>
                                            <m:t>𝑚</m:t>
                                          </m:r>
                                        </m:sub>
                                      </m:sSub>
                                    </m:num>
                                    <m:den>
                                      <m:r>
                                        <a:rPr lang="en-GB" b="0" i="1" smtClean="0">
                                          <a:latin typeface="Cambria Math" panose="02040503050406030204" pitchFamily="18" charset="0"/>
                                          <a:ea typeface="Cambria Math" panose="02040503050406030204" pitchFamily="18" charset="0"/>
                                        </a:rPr>
                                        <m:t>𝛿</m:t>
                                      </m:r>
                                      <m:r>
                                        <a:rPr lang="en-GB" b="0" i="1" smtClean="0">
                                          <a:latin typeface="Cambria Math" panose="02040503050406030204" pitchFamily="18" charset="0"/>
                                          <a:ea typeface="Cambria Math" panose="02040503050406030204" pitchFamily="18" charset="0"/>
                                        </a:rPr>
                                        <m:t>𝑡</m:t>
                                      </m:r>
                                    </m:den>
                                  </m:f>
                                </m:e>
                              </m:rad>
                            </m:den>
                          </m:f>
                          <m:f>
                            <m:fPr>
                              <m:ctrlPr>
                                <a:rPr lang="en-GB" b="0" i="1" smtClean="0">
                                  <a:latin typeface="Cambria Math" panose="02040503050406030204" pitchFamily="18" charset="0"/>
                                  <a:ea typeface="Cambria Math" panose="02040503050406030204" pitchFamily="18" charset="0"/>
                                </a:rPr>
                              </m:ctrlPr>
                            </m:fPr>
                            <m:num>
                              <m:d>
                                <m:dPr>
                                  <m:begChr m:val="⟨"/>
                                  <m:endChr m:val=""/>
                                  <m:ctrlPr>
                                    <a:rPr lang="en-GB" b="0" i="1" smtClean="0">
                                      <a:latin typeface="Cambria Math" panose="02040503050406030204" pitchFamily="18" charset="0"/>
                                      <a:ea typeface="Cambria Math" panose="02040503050406030204" pitchFamily="18" charset="0"/>
                                    </a:rPr>
                                  </m:ctrlPr>
                                </m:dPr>
                                <m:e>
                                  <m:d>
                                    <m:dPr>
                                      <m:begChr m:val=""/>
                                      <m:endChr m:val="|"/>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𝜙</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e>
                                  </m:d>
                                </m:e>
                              </m:d>
                              <m:sSubSup>
                                <m:sSubSupPr>
                                  <m:ctrlPr>
                                    <a:rPr lang="en-GB" b="0" i="1" smtClean="0">
                                      <a:latin typeface="Cambria Math" panose="02040503050406030204" pitchFamily="18" charset="0"/>
                                      <a:ea typeface="Cambria Math" panose="02040503050406030204" pitchFamily="18" charset="0"/>
                                    </a:rPr>
                                  </m:ctrlPr>
                                </m:sSubSupPr>
                                <m:e>
                                  <m:r>
                                    <a:rPr lang="en-GB" b="0" i="1" smtClean="0">
                                      <a:latin typeface="Cambria Math" panose="02040503050406030204" pitchFamily="18" charset="0"/>
                                      <a:ea typeface="Cambria Math" panose="02040503050406030204" pitchFamily="18" charset="0"/>
                                    </a:rPr>
                                    <m:t>𝑐</m:t>
                                  </m:r>
                                </m:e>
                                <m:sub>
                                  <m:r>
                                    <a:rPr lang="en-GB" b="0" i="1" smtClean="0">
                                      <a:latin typeface="Cambria Math" panose="02040503050406030204" pitchFamily="18" charset="0"/>
                                      <a:ea typeface="Cambria Math" panose="02040503050406030204" pitchFamily="18" charset="0"/>
                                    </a:rPr>
                                    <m:t>𝑚</m:t>
                                  </m:r>
                                </m:sub>
                                <m:sup>
                                  <m:r>
                                    <a:rPr lang="en-GB" b="0" i="1" smtClean="0">
                                      <a:latin typeface="Cambria Math" panose="02040503050406030204" pitchFamily="18" charset="0"/>
                                      <a:ea typeface="Cambria Math" panose="02040503050406030204" pitchFamily="18" charset="0"/>
                                    </a:rPr>
                                    <m:t>†</m:t>
                                  </m:r>
                                </m:sup>
                              </m:sSubSup>
                            </m:num>
                            <m:den>
                              <m:rad>
                                <m:radPr>
                                  <m:degHide m:val="on"/>
                                  <m:ctrlPr>
                                    <a:rPr lang="en-GB" b="0" i="1" smtClean="0">
                                      <a:latin typeface="Cambria Math" panose="02040503050406030204" pitchFamily="18" charset="0"/>
                                      <a:ea typeface="Cambria Math" panose="02040503050406030204" pitchFamily="18" charset="0"/>
                                    </a:rPr>
                                  </m:ctrlPr>
                                </m:radPr>
                                <m:deg/>
                                <m:e>
                                  <m:f>
                                    <m:fPr>
                                      <m:ctrlPr>
                                        <a:rPr lang="en-GB"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𝛿</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𝑝</m:t>
                                          </m:r>
                                        </m:e>
                                        <m:sub>
                                          <m:r>
                                            <a:rPr lang="en-GB" b="0" i="1" smtClean="0">
                                              <a:latin typeface="Cambria Math" panose="02040503050406030204" pitchFamily="18" charset="0"/>
                                              <a:ea typeface="Cambria Math" panose="02040503050406030204" pitchFamily="18" charset="0"/>
                                            </a:rPr>
                                            <m:t>𝑚</m:t>
                                          </m:r>
                                        </m:sub>
                                      </m:sSub>
                                    </m:num>
                                    <m:den>
                                      <m:r>
                                        <a:rPr lang="en-GB" b="0" i="1" smtClean="0">
                                          <a:latin typeface="Cambria Math" panose="02040503050406030204" pitchFamily="18" charset="0"/>
                                          <a:ea typeface="Cambria Math" panose="02040503050406030204" pitchFamily="18" charset="0"/>
                                        </a:rPr>
                                        <m:t>𝛿</m:t>
                                      </m:r>
                                      <m:r>
                                        <a:rPr lang="en-GB" b="0" i="1" smtClean="0">
                                          <a:latin typeface="Cambria Math" panose="02040503050406030204" pitchFamily="18" charset="0"/>
                                          <a:ea typeface="Cambria Math" panose="02040503050406030204" pitchFamily="18" charset="0"/>
                                        </a:rPr>
                                        <m:t>𝑡</m:t>
                                      </m:r>
                                    </m:den>
                                  </m:f>
                                </m:e>
                              </m:rad>
                            </m:den>
                          </m:f>
                        </m:e>
                      </m:nary>
                    </m:oMath>
                  </m:oMathPara>
                </a14:m>
                <a:endParaRPr lang="en-GB"/>
              </a:p>
            </p:txBody>
          </p:sp>
        </mc:Choice>
        <mc:Fallback xmlns="">
          <p:sp>
            <p:nvSpPr>
              <p:cNvPr id="4" name="TextBox 3">
                <a:extLst>
                  <a:ext uri="{FF2B5EF4-FFF2-40B4-BE49-F238E27FC236}">
                    <a16:creationId xmlns:a16="http://schemas.microsoft.com/office/drawing/2014/main" id="{00018747-ADA3-4D59-B1F8-F543D31E2745}"/>
                  </a:ext>
                </a:extLst>
              </p:cNvPr>
              <p:cNvSpPr txBox="1">
                <a:spLocks noRot="1" noChangeAspect="1" noMove="1" noResize="1" noEditPoints="1" noAdjustHandles="1" noChangeArrowheads="1" noChangeShapeType="1" noTextEdit="1"/>
              </p:cNvSpPr>
              <p:nvPr/>
            </p:nvSpPr>
            <p:spPr>
              <a:xfrm>
                <a:off x="1939765" y="2961532"/>
                <a:ext cx="8312468" cy="934936"/>
              </a:xfrm>
              <a:prstGeom prst="rect">
                <a:avLst/>
              </a:prstGeom>
              <a:blipFill>
                <a:blip r:embed="rId3"/>
                <a:stretch>
                  <a:fillRect b="-65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06F7232-2068-481B-8D85-1BE12CC93EFE}"/>
                  </a:ext>
                </a:extLst>
              </p:cNvPr>
              <p:cNvSpPr txBox="1"/>
              <p:nvPr/>
            </p:nvSpPr>
            <p:spPr>
              <a:xfrm>
                <a:off x="2769126" y="4268778"/>
                <a:ext cx="6653745" cy="672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 </m:t>
                      </m:r>
                      <m:acc>
                        <m:accPr>
                          <m:chr m:val="̅"/>
                          <m:ctrlPr>
                            <a:rPr lang="en-GB" b="0" i="1" smtClean="0">
                              <a:latin typeface="Cambria Math" panose="02040503050406030204" pitchFamily="18" charset="0"/>
                              <a:ea typeface="Cambria Math" panose="02040503050406030204" pitchFamily="18" charset="0"/>
                            </a:rPr>
                          </m:ctrlPr>
                        </m:accPr>
                        <m:e>
                          <m:r>
                            <a:rPr lang="en-GB" b="0" i="1" smtClean="0">
                              <a:latin typeface="Cambria Math" panose="02040503050406030204" pitchFamily="18" charset="0"/>
                              <a:ea typeface="Cambria Math" panose="02040503050406030204" pitchFamily="18" charset="0"/>
                            </a:rPr>
                            <m:t>𝜎</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𝛿</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e>
                      </m:acc>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𝜎</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𝑡</m:t>
                          </m:r>
                        </m:e>
                      </m:d>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𝑖</m:t>
                      </m:r>
                      <m:r>
                        <a:rPr lang="en-GB" b="0" i="1" smtClean="0">
                          <a:latin typeface="Cambria Math" panose="02040503050406030204" pitchFamily="18" charset="0"/>
                          <a:ea typeface="Cambria Math" panose="02040503050406030204" pitchFamily="18" charset="0"/>
                        </a:rPr>
                        <m:t>𝛿</m:t>
                      </m:r>
                      <m:r>
                        <a:rPr lang="en-GB" b="0" i="1" smtClean="0">
                          <a:latin typeface="Cambria Math" panose="02040503050406030204" pitchFamily="18" charset="0"/>
                          <a:ea typeface="Cambria Math" panose="02040503050406030204" pitchFamily="18" charset="0"/>
                        </a:rPr>
                        <m:t>𝑡</m:t>
                      </m:r>
                      <m:d>
                        <m:dPr>
                          <m:ctrlPr>
                            <a:rPr lang="en-GB" b="0" i="1" smtClean="0">
                              <a:latin typeface="Cambria Math" panose="02040503050406030204" pitchFamily="18" charset="0"/>
                              <a:ea typeface="Cambria Math" panose="02040503050406030204" pitchFamily="18" charset="0"/>
                            </a:rPr>
                          </m:ctrlPr>
                        </m:dPr>
                        <m:e>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𝐻</m:t>
                              </m:r>
                            </m:e>
                            <m:sub>
                              <m:r>
                                <m:rPr>
                                  <m:sty m:val="p"/>
                                </m:rPr>
                                <a:rPr lang="en-GB" b="0" i="0" smtClean="0">
                                  <a:latin typeface="Cambria Math" panose="02040503050406030204" pitchFamily="18" charset="0"/>
                                  <a:ea typeface="Cambria Math" panose="02040503050406030204" pitchFamily="18" charset="0"/>
                                </a:rPr>
                                <m:t>eff</m:t>
                              </m:r>
                            </m:sub>
                          </m:sSub>
                          <m:r>
                            <a:rPr lang="en-GB" b="0" i="1" smtClean="0">
                              <a:latin typeface="Cambria Math" panose="02040503050406030204" pitchFamily="18" charset="0"/>
                              <a:ea typeface="Cambria Math" panose="02040503050406030204" pitchFamily="18" charset="0"/>
                            </a:rPr>
                            <m:t>𝜎</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𝑡</m:t>
                              </m:r>
                            </m:e>
                          </m:d>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𝜎</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𝑡</m:t>
                              </m:r>
                            </m:e>
                          </m:d>
                          <m:sSubSup>
                            <m:sSubSupPr>
                              <m:ctrlPr>
                                <a:rPr lang="en-GB" b="0" i="1" smtClean="0">
                                  <a:latin typeface="Cambria Math" panose="02040503050406030204" pitchFamily="18" charset="0"/>
                                  <a:ea typeface="Cambria Math" panose="02040503050406030204" pitchFamily="18" charset="0"/>
                                </a:rPr>
                              </m:ctrlPr>
                            </m:sSubSupPr>
                            <m:e>
                              <m:r>
                                <a:rPr lang="en-GB" b="0" i="1" smtClean="0">
                                  <a:latin typeface="Cambria Math" panose="02040503050406030204" pitchFamily="18" charset="0"/>
                                  <a:ea typeface="Cambria Math" panose="02040503050406030204" pitchFamily="18" charset="0"/>
                                </a:rPr>
                                <m:t>𝐻</m:t>
                              </m:r>
                            </m:e>
                            <m:sub>
                              <m:r>
                                <m:rPr>
                                  <m:sty m:val="p"/>
                                </m:rPr>
                                <a:rPr lang="en-GB" b="0" i="0" smtClean="0">
                                  <a:latin typeface="Cambria Math" panose="02040503050406030204" pitchFamily="18" charset="0"/>
                                  <a:ea typeface="Cambria Math" panose="02040503050406030204" pitchFamily="18" charset="0"/>
                                </a:rPr>
                                <m:t>eff</m:t>
                              </m:r>
                            </m:sub>
                            <m:sup>
                              <m:r>
                                <a:rPr lang="en-GB" b="0" i="1" smtClean="0">
                                  <a:latin typeface="Cambria Math" panose="02040503050406030204" pitchFamily="18" charset="0"/>
                                  <a:ea typeface="Cambria Math" panose="02040503050406030204" pitchFamily="18" charset="0"/>
                                </a:rPr>
                                <m:t>†</m:t>
                              </m:r>
                            </m:sup>
                          </m:sSubSup>
                        </m:e>
                      </m:d>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𝛿</m:t>
                      </m:r>
                      <m:r>
                        <a:rPr lang="en-GB" b="0" i="1" smtClean="0">
                          <a:latin typeface="Cambria Math" panose="02040503050406030204" pitchFamily="18" charset="0"/>
                          <a:ea typeface="Cambria Math" panose="02040503050406030204" pitchFamily="18" charset="0"/>
                        </a:rPr>
                        <m:t>𝑡</m:t>
                      </m:r>
                      <m:nary>
                        <m:naryPr>
                          <m:chr m:val="∑"/>
                          <m:supHide m:val="on"/>
                          <m:ctrlPr>
                            <a:rPr lang="en-GB" b="0" i="1" smtClean="0">
                              <a:latin typeface="Cambria Math" panose="02040503050406030204" pitchFamily="18" charset="0"/>
                              <a:ea typeface="Cambria Math" panose="02040503050406030204" pitchFamily="18" charset="0"/>
                            </a:rPr>
                          </m:ctrlPr>
                        </m:naryPr>
                        <m:sub>
                          <m:r>
                            <m:rPr>
                              <m:brk m:alnAt="7"/>
                            </m:rPr>
                            <a:rPr lang="en-GB" b="0" i="1" smtClean="0">
                              <a:latin typeface="Cambria Math" panose="02040503050406030204" pitchFamily="18" charset="0"/>
                              <a:ea typeface="Cambria Math" panose="02040503050406030204" pitchFamily="18" charset="0"/>
                            </a:rPr>
                            <m:t>𝑚</m:t>
                          </m:r>
                        </m:sub>
                        <m:sup/>
                        <m:e>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𝑐</m:t>
                              </m:r>
                            </m:e>
                            <m:sub>
                              <m:r>
                                <a:rPr lang="en-GB" b="0" i="1" smtClean="0">
                                  <a:latin typeface="Cambria Math" panose="02040503050406030204" pitchFamily="18" charset="0"/>
                                  <a:ea typeface="Cambria Math" panose="02040503050406030204" pitchFamily="18" charset="0"/>
                                </a:rPr>
                                <m:t>𝑚</m:t>
                              </m:r>
                            </m:sub>
                          </m:sSub>
                          <m:r>
                            <a:rPr lang="en-GB" b="0" i="1" smtClean="0">
                              <a:latin typeface="Cambria Math" panose="02040503050406030204" pitchFamily="18" charset="0"/>
                              <a:ea typeface="Cambria Math" panose="02040503050406030204" pitchFamily="18" charset="0"/>
                            </a:rPr>
                            <m:t>𝜎</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sSubSup>
                            <m:sSubSupPr>
                              <m:ctrlPr>
                                <a:rPr lang="en-GB" b="0" i="1" smtClean="0">
                                  <a:latin typeface="Cambria Math" panose="02040503050406030204" pitchFamily="18" charset="0"/>
                                  <a:ea typeface="Cambria Math" panose="02040503050406030204" pitchFamily="18" charset="0"/>
                                </a:rPr>
                              </m:ctrlPr>
                            </m:sSubSupPr>
                            <m:e>
                              <m:r>
                                <a:rPr lang="en-GB" b="0" i="1" smtClean="0">
                                  <a:latin typeface="Cambria Math" panose="02040503050406030204" pitchFamily="18" charset="0"/>
                                  <a:ea typeface="Cambria Math" panose="02040503050406030204" pitchFamily="18" charset="0"/>
                                </a:rPr>
                                <m:t>𝑐</m:t>
                              </m:r>
                            </m:e>
                            <m:sub>
                              <m:r>
                                <a:rPr lang="en-GB" b="0" i="1" smtClean="0">
                                  <a:latin typeface="Cambria Math" panose="02040503050406030204" pitchFamily="18" charset="0"/>
                                  <a:ea typeface="Cambria Math" panose="02040503050406030204" pitchFamily="18" charset="0"/>
                                </a:rPr>
                                <m:t>𝑚</m:t>
                              </m:r>
                            </m:sub>
                            <m:sup>
                              <m:r>
                                <a:rPr lang="en-GB" b="0" i="1" smtClean="0">
                                  <a:latin typeface="Cambria Math" panose="02040503050406030204" pitchFamily="18" charset="0"/>
                                  <a:ea typeface="Cambria Math" panose="02040503050406030204" pitchFamily="18" charset="0"/>
                                </a:rPr>
                                <m:t>†</m:t>
                              </m:r>
                            </m:sup>
                          </m:sSubSup>
                        </m:e>
                      </m:nary>
                    </m:oMath>
                  </m:oMathPara>
                </a14:m>
                <a:endParaRPr lang="en-GB"/>
              </a:p>
            </p:txBody>
          </p:sp>
        </mc:Choice>
        <mc:Fallback xmlns="">
          <p:sp>
            <p:nvSpPr>
              <p:cNvPr id="5" name="TextBox 4">
                <a:extLst>
                  <a:ext uri="{FF2B5EF4-FFF2-40B4-BE49-F238E27FC236}">
                    <a16:creationId xmlns:a16="http://schemas.microsoft.com/office/drawing/2014/main" id="{006F7232-2068-481B-8D85-1BE12CC93EFE}"/>
                  </a:ext>
                </a:extLst>
              </p:cNvPr>
              <p:cNvSpPr txBox="1">
                <a:spLocks noRot="1" noChangeAspect="1" noMove="1" noResize="1" noEditPoints="1" noAdjustHandles="1" noChangeArrowheads="1" noChangeShapeType="1" noTextEdit="1"/>
              </p:cNvSpPr>
              <p:nvPr/>
            </p:nvSpPr>
            <p:spPr>
              <a:xfrm>
                <a:off x="2769126" y="4268778"/>
                <a:ext cx="6653745" cy="672172"/>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2F1924E-F1B0-44C3-9EC3-C312ACBFEE09}"/>
                  </a:ext>
                </a:extLst>
              </p:cNvPr>
              <p:cNvSpPr txBox="1"/>
              <p:nvPr/>
            </p:nvSpPr>
            <p:spPr>
              <a:xfrm>
                <a:off x="2146294" y="5313260"/>
                <a:ext cx="7899407" cy="7039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𝜎</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𝑡</m:t>
                          </m:r>
                        </m:e>
                      </m:d>
                      <m:r>
                        <a:rPr lang="en-GB" b="0" i="1" smtClean="0">
                          <a:latin typeface="Cambria Math" panose="02040503050406030204" pitchFamily="18" charset="0"/>
                          <a:ea typeface="Cambria Math" panose="02040503050406030204" pitchFamily="18" charset="0"/>
                        </a:rPr>
                        <m:t>= </m:t>
                      </m:r>
                      <m:func>
                        <m:funcPr>
                          <m:ctrlPr>
                            <a:rPr lang="pt-BR" b="0" i="1" smtClean="0">
                              <a:latin typeface="Cambria Math" panose="02040503050406030204" pitchFamily="18" charset="0"/>
                              <a:ea typeface="Cambria Math" panose="02040503050406030204" pitchFamily="18" charset="0"/>
                            </a:rPr>
                          </m:ctrlPr>
                        </m:funcPr>
                        <m:fName>
                          <m:limLow>
                            <m:limLowPr>
                              <m:ctrlPr>
                                <a:rPr lang="pt-BR" b="0" i="1" smtClean="0">
                                  <a:latin typeface="Cambria Math" panose="02040503050406030204" pitchFamily="18" charset="0"/>
                                  <a:ea typeface="Cambria Math" panose="02040503050406030204" pitchFamily="18" charset="0"/>
                                </a:rPr>
                              </m:ctrlPr>
                            </m:limLowPr>
                            <m:e>
                              <m:r>
                                <m:rPr>
                                  <m:sty m:val="p"/>
                                </m:rPr>
                                <a:rPr lang="pt-BR" b="0" i="0" smtClean="0">
                                  <a:latin typeface="Cambria Math" panose="02040503050406030204" pitchFamily="18" charset="0"/>
                                  <a:ea typeface="Cambria Math" panose="02040503050406030204" pitchFamily="18" charset="0"/>
                                </a:rPr>
                                <m:t>lim</m:t>
                              </m:r>
                            </m:e>
                            <m:lim>
                              <m:r>
                                <a:rPr lang="pt-BR" b="0" i="1" smtClean="0">
                                  <a:latin typeface="Cambria Math" panose="02040503050406030204" pitchFamily="18" charset="0"/>
                                  <a:ea typeface="Cambria Math" panose="02040503050406030204" pitchFamily="18" charset="0"/>
                                </a:rPr>
                                <m:t>𝛿</m:t>
                              </m:r>
                              <m:r>
                                <a:rPr lang="en-GB"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0</m:t>
                              </m:r>
                            </m:lim>
                          </m:limLow>
                        </m:fName>
                        <m:e>
                          <m:d>
                            <m:dPr>
                              <m:ctrlPr>
                                <a:rPr lang="pt-BR" b="0" i="1" smtClean="0">
                                  <a:latin typeface="Cambria Math" panose="02040503050406030204" pitchFamily="18" charset="0"/>
                                  <a:ea typeface="Cambria Math" panose="02040503050406030204" pitchFamily="18" charset="0"/>
                                </a:rPr>
                              </m:ctrlPr>
                            </m:dPr>
                            <m:e>
                              <m:f>
                                <m:fPr>
                                  <m:ctrlPr>
                                    <a:rPr lang="pt-BR" b="0" i="1" smtClean="0">
                                      <a:latin typeface="Cambria Math" panose="02040503050406030204" pitchFamily="18" charset="0"/>
                                      <a:ea typeface="Cambria Math" panose="02040503050406030204" pitchFamily="18" charset="0"/>
                                    </a:rPr>
                                  </m:ctrlPr>
                                </m:fPr>
                                <m:num>
                                  <m:acc>
                                    <m:accPr>
                                      <m:chr m:val="̅"/>
                                      <m:ctrlPr>
                                        <a:rPr lang="pt-BR" b="0" i="1" smtClean="0">
                                          <a:latin typeface="Cambria Math" panose="02040503050406030204" pitchFamily="18" charset="0"/>
                                          <a:ea typeface="Cambria Math" panose="02040503050406030204" pitchFamily="18" charset="0"/>
                                        </a:rPr>
                                      </m:ctrlPr>
                                    </m:accPr>
                                    <m:e>
                                      <m:r>
                                        <a:rPr lang="pt-BR" b="0" i="1" smtClean="0">
                                          <a:latin typeface="Cambria Math" panose="02040503050406030204" pitchFamily="18" charset="0"/>
                                          <a:ea typeface="Cambria Math" panose="02040503050406030204" pitchFamily="18" charset="0"/>
                                        </a:rPr>
                                        <m:t>𝜎</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𝛿</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e>
                                  </m:acc>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𝜎</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𝑡</m:t>
                                      </m:r>
                                    </m:e>
                                  </m:d>
                                  <m:r>
                                    <a:rPr lang="en-GB" b="0" i="1" smtClean="0">
                                      <a:latin typeface="Cambria Math" panose="02040503050406030204" pitchFamily="18" charset="0"/>
                                      <a:ea typeface="Cambria Math" panose="02040503050406030204" pitchFamily="18" charset="0"/>
                                    </a:rPr>
                                    <m:t> </m:t>
                                  </m:r>
                                </m:num>
                                <m:den>
                                  <m:r>
                                    <a:rPr lang="pt-BR" b="0" i="1" smtClean="0">
                                      <a:latin typeface="Cambria Math" panose="02040503050406030204" pitchFamily="18" charset="0"/>
                                      <a:ea typeface="Cambria Math" panose="02040503050406030204" pitchFamily="18" charset="0"/>
                                    </a:rPr>
                                    <m:t>𝛿</m:t>
                                  </m:r>
                                  <m:r>
                                    <a:rPr lang="en-GB" b="0" i="1" smtClean="0">
                                      <a:latin typeface="Cambria Math" panose="02040503050406030204" pitchFamily="18" charset="0"/>
                                      <a:ea typeface="Cambria Math" panose="02040503050406030204" pitchFamily="18" charset="0"/>
                                    </a:rPr>
                                    <m:t>𝑡</m:t>
                                  </m:r>
                                </m:den>
                              </m:f>
                            </m:e>
                          </m:d>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𝑖</m:t>
                          </m:r>
                          <m:d>
                            <m:dPr>
                              <m:ctrlPr>
                                <a:rPr lang="en-GB" b="0" i="1" smtClean="0">
                                  <a:latin typeface="Cambria Math" panose="02040503050406030204" pitchFamily="18" charset="0"/>
                                  <a:ea typeface="Cambria Math" panose="02040503050406030204" pitchFamily="18" charset="0"/>
                                </a:rPr>
                              </m:ctrlPr>
                            </m:dPr>
                            <m:e>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𝐻</m:t>
                                  </m:r>
                                </m:e>
                                <m:sub>
                                  <m:r>
                                    <m:rPr>
                                      <m:sty m:val="p"/>
                                    </m:rPr>
                                    <a:rPr lang="en-GB" b="0" i="0" smtClean="0">
                                      <a:latin typeface="Cambria Math" panose="02040503050406030204" pitchFamily="18" charset="0"/>
                                      <a:ea typeface="Cambria Math" panose="02040503050406030204" pitchFamily="18" charset="0"/>
                                    </a:rPr>
                                    <m:t>eff</m:t>
                                  </m:r>
                                </m:sub>
                              </m:sSub>
                              <m:r>
                                <a:rPr lang="en-GB" i="1">
                                  <a:latin typeface="Cambria Math" panose="02040503050406030204" pitchFamily="18" charset="0"/>
                                  <a:ea typeface="Cambria Math" panose="02040503050406030204" pitchFamily="18" charset="0"/>
                                </a:rPr>
                                <m:t>𝜎</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𝑡</m:t>
                                  </m:r>
                                </m:e>
                              </m:d>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𝜎</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𝑡</m:t>
                                  </m:r>
                                </m:e>
                              </m:d>
                              <m:sSubSup>
                                <m:sSubSupPr>
                                  <m:ctrlPr>
                                    <a:rPr lang="en-GB" b="0" i="1" smtClean="0">
                                      <a:latin typeface="Cambria Math" panose="02040503050406030204" pitchFamily="18" charset="0"/>
                                      <a:ea typeface="Cambria Math" panose="02040503050406030204" pitchFamily="18" charset="0"/>
                                    </a:rPr>
                                  </m:ctrlPr>
                                </m:sSubSupPr>
                                <m:e>
                                  <m:r>
                                    <a:rPr lang="en-GB" b="0" i="1" smtClean="0">
                                      <a:latin typeface="Cambria Math" panose="02040503050406030204" pitchFamily="18" charset="0"/>
                                      <a:ea typeface="Cambria Math" panose="02040503050406030204" pitchFamily="18" charset="0"/>
                                    </a:rPr>
                                    <m:t>𝐻</m:t>
                                  </m:r>
                                </m:e>
                                <m:sub>
                                  <m:r>
                                    <m:rPr>
                                      <m:sty m:val="p"/>
                                    </m:rPr>
                                    <a:rPr lang="en-GB" b="0" i="0" smtClean="0">
                                      <a:latin typeface="Cambria Math" panose="02040503050406030204" pitchFamily="18" charset="0"/>
                                      <a:ea typeface="Cambria Math" panose="02040503050406030204" pitchFamily="18" charset="0"/>
                                    </a:rPr>
                                    <m:t>eff</m:t>
                                  </m:r>
                                </m:sub>
                                <m:sup>
                                  <m:r>
                                    <a:rPr lang="en-GB" b="0" i="1" smtClean="0">
                                      <a:latin typeface="Cambria Math" panose="02040503050406030204" pitchFamily="18" charset="0"/>
                                      <a:ea typeface="Cambria Math" panose="02040503050406030204" pitchFamily="18" charset="0"/>
                                    </a:rPr>
                                    <m:t>†</m:t>
                                  </m:r>
                                </m:sup>
                              </m:sSubSup>
                            </m:e>
                          </m:d>
                          <m:r>
                            <a:rPr lang="en-GB" b="0" i="1" smtClean="0">
                              <a:latin typeface="Cambria Math" panose="02040503050406030204" pitchFamily="18" charset="0"/>
                              <a:ea typeface="Cambria Math" panose="02040503050406030204" pitchFamily="18" charset="0"/>
                            </a:rPr>
                            <m:t>+</m:t>
                          </m:r>
                          <m:nary>
                            <m:naryPr>
                              <m:chr m:val="∑"/>
                              <m:supHide m:val="on"/>
                              <m:ctrlPr>
                                <a:rPr lang="en-GB" b="0" i="1" smtClean="0">
                                  <a:latin typeface="Cambria Math" panose="02040503050406030204" pitchFamily="18" charset="0"/>
                                  <a:ea typeface="Cambria Math" panose="02040503050406030204" pitchFamily="18" charset="0"/>
                                </a:rPr>
                              </m:ctrlPr>
                            </m:naryPr>
                            <m:sub>
                              <m:r>
                                <m:rPr>
                                  <m:brk m:alnAt="7"/>
                                </m:rPr>
                                <a:rPr lang="en-GB" b="0" i="1" smtClean="0">
                                  <a:latin typeface="Cambria Math" panose="02040503050406030204" pitchFamily="18" charset="0"/>
                                  <a:ea typeface="Cambria Math" panose="02040503050406030204" pitchFamily="18" charset="0"/>
                                </a:rPr>
                                <m:t>𝑚</m:t>
                              </m:r>
                            </m:sub>
                            <m:sup/>
                            <m:e>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𝑐</m:t>
                                  </m:r>
                                </m:e>
                                <m:sub>
                                  <m:r>
                                    <a:rPr lang="en-GB" b="0" i="1" smtClean="0">
                                      <a:latin typeface="Cambria Math" panose="02040503050406030204" pitchFamily="18" charset="0"/>
                                      <a:ea typeface="Cambria Math" panose="02040503050406030204" pitchFamily="18" charset="0"/>
                                    </a:rPr>
                                    <m:t>𝑚</m:t>
                                  </m:r>
                                </m:sub>
                              </m:sSub>
                              <m:r>
                                <a:rPr lang="en-GB" b="0" i="1" smtClean="0">
                                  <a:latin typeface="Cambria Math" panose="02040503050406030204" pitchFamily="18" charset="0"/>
                                  <a:ea typeface="Cambria Math" panose="02040503050406030204" pitchFamily="18" charset="0"/>
                                </a:rPr>
                                <m:t>𝜎</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sSubSup>
                                <m:sSubSupPr>
                                  <m:ctrlPr>
                                    <a:rPr lang="en-GB" b="0" i="1" smtClean="0">
                                      <a:latin typeface="Cambria Math" panose="02040503050406030204" pitchFamily="18" charset="0"/>
                                      <a:ea typeface="Cambria Math" panose="02040503050406030204" pitchFamily="18" charset="0"/>
                                    </a:rPr>
                                  </m:ctrlPr>
                                </m:sSubSupPr>
                                <m:e>
                                  <m:r>
                                    <a:rPr lang="en-GB" b="0" i="1" smtClean="0">
                                      <a:latin typeface="Cambria Math" panose="02040503050406030204" pitchFamily="18" charset="0"/>
                                      <a:ea typeface="Cambria Math" panose="02040503050406030204" pitchFamily="18" charset="0"/>
                                    </a:rPr>
                                    <m:t>𝑐</m:t>
                                  </m:r>
                                </m:e>
                                <m:sub>
                                  <m:r>
                                    <a:rPr lang="en-GB" b="0" i="1" smtClean="0">
                                      <a:latin typeface="Cambria Math" panose="02040503050406030204" pitchFamily="18" charset="0"/>
                                      <a:ea typeface="Cambria Math" panose="02040503050406030204" pitchFamily="18" charset="0"/>
                                    </a:rPr>
                                    <m:t>𝑚</m:t>
                                  </m:r>
                                </m:sub>
                                <m:sup>
                                  <m:r>
                                    <a:rPr lang="en-GB" b="0" i="1" smtClean="0">
                                      <a:latin typeface="Cambria Math" panose="02040503050406030204" pitchFamily="18" charset="0"/>
                                      <a:ea typeface="Cambria Math" panose="02040503050406030204" pitchFamily="18" charset="0"/>
                                    </a:rPr>
                                    <m:t>†</m:t>
                                  </m:r>
                                </m:sup>
                              </m:sSubSup>
                            </m:e>
                          </m:nary>
                        </m:e>
                      </m:func>
                    </m:oMath>
                  </m:oMathPara>
                </a14:m>
                <a:endParaRPr lang="en-GB"/>
              </a:p>
            </p:txBody>
          </p:sp>
        </mc:Choice>
        <mc:Fallback xmlns="">
          <p:sp>
            <p:nvSpPr>
              <p:cNvPr id="6" name="TextBox 5">
                <a:extLst>
                  <a:ext uri="{FF2B5EF4-FFF2-40B4-BE49-F238E27FC236}">
                    <a16:creationId xmlns:a16="http://schemas.microsoft.com/office/drawing/2014/main" id="{12F1924E-F1B0-44C3-9EC3-C312ACBFEE09}"/>
                  </a:ext>
                </a:extLst>
              </p:cNvPr>
              <p:cNvSpPr txBox="1">
                <a:spLocks noRot="1" noChangeAspect="1" noMove="1" noResize="1" noEditPoints="1" noAdjustHandles="1" noChangeArrowheads="1" noChangeShapeType="1" noTextEdit="1"/>
              </p:cNvSpPr>
              <p:nvPr/>
            </p:nvSpPr>
            <p:spPr>
              <a:xfrm>
                <a:off x="2146294" y="5313260"/>
                <a:ext cx="7899407" cy="703911"/>
              </a:xfrm>
              <a:prstGeom prst="rect">
                <a:avLst/>
              </a:prstGeom>
              <a:blipFill>
                <a:blip r:embed="rId5"/>
                <a:stretch>
                  <a:fillRect/>
                </a:stretch>
              </a:blipFill>
            </p:spPr>
            <p:txBody>
              <a:bodyPr/>
              <a:lstStyle/>
              <a:p>
                <a:r>
                  <a:rPr lang="en-GB">
                    <a:noFill/>
                  </a:rPr>
                  <a:t> </a:t>
                </a:r>
              </a:p>
            </p:txBody>
          </p:sp>
        </mc:Fallback>
      </mc:AlternateContent>
      <p:sp>
        <p:nvSpPr>
          <p:cNvPr id="8" name="Slide Number Placeholder 7">
            <a:extLst>
              <a:ext uri="{FF2B5EF4-FFF2-40B4-BE49-F238E27FC236}">
                <a16:creationId xmlns:a16="http://schemas.microsoft.com/office/drawing/2014/main" id="{AEAD258A-B50D-4EFF-85A7-267FA5256FB3}"/>
              </a:ext>
            </a:extLst>
          </p:cNvPr>
          <p:cNvSpPr>
            <a:spLocks noGrp="1"/>
          </p:cNvSpPr>
          <p:nvPr>
            <p:ph type="sldNum" sz="quarter" idx="12"/>
          </p:nvPr>
        </p:nvSpPr>
        <p:spPr/>
        <p:txBody>
          <a:bodyPr/>
          <a:lstStyle/>
          <a:p>
            <a:fld id="{34B7E4EF-A1BD-40F4-AB7B-04F084DD991D}" type="slidenum">
              <a:rPr lang="en-US" sz="1600" smtClean="0"/>
              <a:t>18</a:t>
            </a:fld>
            <a:endParaRPr lang="en-US" sz="1600"/>
          </a:p>
        </p:txBody>
      </p:sp>
    </p:spTree>
    <p:extLst>
      <p:ext uri="{BB962C8B-B14F-4D97-AF65-F5344CB8AC3E}">
        <p14:creationId xmlns:p14="http://schemas.microsoft.com/office/powerpoint/2010/main" val="3923297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20F05-C4D9-4DEF-A1B2-33BA61ECC3A3}"/>
              </a:ext>
            </a:extLst>
          </p:cNvPr>
          <p:cNvSpPr>
            <a:spLocks noGrp="1"/>
          </p:cNvSpPr>
          <p:nvPr>
            <p:ph type="title"/>
          </p:nvPr>
        </p:nvSpPr>
        <p:spPr/>
        <p:txBody>
          <a:bodyPr/>
          <a:lstStyle/>
          <a:p>
            <a:pPr algn="ctr"/>
            <a:r>
              <a:rPr lang="en-GB"/>
              <a:t>Quantum trajectories: Spin-boson model without tunnelling</a:t>
            </a:r>
          </a:p>
        </p:txBody>
      </p:sp>
      <p:pic>
        <p:nvPicPr>
          <p:cNvPr id="4" name="Picture 4" descr="Chart, line chart&#10;&#10;Description automatically generated">
            <a:extLst>
              <a:ext uri="{FF2B5EF4-FFF2-40B4-BE49-F238E27FC236}">
                <a16:creationId xmlns:a16="http://schemas.microsoft.com/office/drawing/2014/main" id="{1E5999FC-80BE-41D3-AB41-1017031C89B8}"/>
              </a:ext>
            </a:extLst>
          </p:cNvPr>
          <p:cNvPicPr>
            <a:picLocks noChangeAspect="1"/>
          </p:cNvPicPr>
          <p:nvPr/>
        </p:nvPicPr>
        <p:blipFill>
          <a:blip r:embed="rId2"/>
          <a:stretch>
            <a:fillRect/>
          </a:stretch>
        </p:blipFill>
        <p:spPr>
          <a:xfrm>
            <a:off x="850717" y="3264417"/>
            <a:ext cx="6447201" cy="2655616"/>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4B07C67-D529-40A9-A849-9A68E8E11568}"/>
                  </a:ext>
                </a:extLst>
              </p:cNvPr>
              <p:cNvSpPr txBox="1"/>
              <p:nvPr/>
            </p:nvSpPr>
            <p:spPr>
              <a:xfrm>
                <a:off x="3235151" y="2186993"/>
                <a:ext cx="5991576" cy="5396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𝐻</m:t>
                          </m:r>
                        </m:e>
                        <m:sub>
                          <m:r>
                            <m:rPr>
                              <m:sty m:val="p"/>
                            </m:rPr>
                            <a:rPr lang="en-GB" b="0" i="0" smtClean="0">
                              <a:latin typeface="Cambria Math" panose="02040503050406030204" pitchFamily="18" charset="0"/>
                            </a:rPr>
                            <m:t>eff</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𝜐</m:t>
                          </m:r>
                          <m:r>
                            <a:rPr lang="en-GB" b="0" i="1" smtClean="0">
                              <a:latin typeface="Cambria Math" panose="02040503050406030204" pitchFamily="18" charset="0"/>
                              <a:ea typeface="Cambria Math" panose="02040503050406030204" pitchFamily="18" charset="0"/>
                            </a:rPr>
                            <m:t>′</m:t>
                          </m:r>
                        </m:num>
                        <m:den>
                          <m:r>
                            <a:rPr lang="en-GB" b="0" i="1" smtClean="0">
                              <a:latin typeface="Cambria Math" panose="02040503050406030204" pitchFamily="18" charset="0"/>
                            </a:rPr>
                            <m:t>2</m:t>
                          </m:r>
                        </m:den>
                      </m:f>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rPr>
                            <m:t>𝑧</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Ω</m:t>
                          </m:r>
                        </m:num>
                        <m:den>
                          <m:r>
                            <a:rPr lang="en-GB" b="0" i="1" smtClean="0">
                              <a:latin typeface="Cambria Math" panose="02040503050406030204" pitchFamily="18" charset="0"/>
                            </a:rPr>
                            <m:t>2</m:t>
                          </m:r>
                        </m:den>
                      </m:f>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rPr>
                            <m:t>𝑥</m:t>
                          </m:r>
                        </m:sub>
                      </m:sSub>
                      <m:r>
                        <a:rPr lang="en-GB" b="0" i="1" smtClean="0">
                          <a:latin typeface="Cambria Math" panose="02040503050406030204" pitchFamily="18" charset="0"/>
                        </a:rPr>
                        <m:t>−</m:t>
                      </m:r>
                      <m:r>
                        <a:rPr lang="en-GB" b="0" i="1" smtClean="0">
                          <a:latin typeface="Cambria Math" panose="02040503050406030204" pitchFamily="18" charset="0"/>
                        </a:rPr>
                        <m:t>𝑖</m:t>
                      </m:r>
                      <m:r>
                        <m:rPr>
                          <m:sty m:val="p"/>
                        </m:rPr>
                        <a:rPr lang="el-GR" b="0" i="1" smtClean="0">
                          <a:latin typeface="Cambria Math" panose="02040503050406030204" pitchFamily="18" charset="0"/>
                          <a:ea typeface="Cambria Math" panose="02040503050406030204" pitchFamily="18" charset="0"/>
                        </a:rPr>
                        <m:t>Γ</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𝜀</m:t>
                          </m:r>
                        </m:e>
                      </m:d>
                      <m:r>
                        <a:rPr lang="en-GB" b="0" i="1" smtClean="0">
                          <a:latin typeface="Cambria Math" panose="02040503050406030204" pitchFamily="18" charset="0"/>
                          <a:ea typeface="Cambria Math" panose="02040503050406030204" pitchFamily="18" charset="0"/>
                        </a:rPr>
                        <m:t>𝑁</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𝜀</m:t>
                          </m:r>
                        </m:e>
                      </m:d>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m:t>
                          </m:r>
                        </m:sub>
                      </m:sSub>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m:t>
                          </m:r>
                        </m:sub>
                      </m:sSub>
                      <m:r>
                        <a:rPr lang="en-GB" b="0" i="1" smtClean="0">
                          <a:latin typeface="Cambria Math" panose="02040503050406030204" pitchFamily="18" charset="0"/>
                          <a:ea typeface="Cambria Math" panose="02040503050406030204" pitchFamily="18" charset="0"/>
                        </a:rPr>
                        <m:t>−</m:t>
                      </m:r>
                      <m:r>
                        <a:rPr lang="en-GB" i="1">
                          <a:latin typeface="Cambria Math" panose="02040503050406030204" pitchFamily="18" charset="0"/>
                        </a:rPr>
                        <m:t>𝑖</m:t>
                      </m:r>
                      <m:r>
                        <m:rPr>
                          <m:sty m:val="p"/>
                        </m:rPr>
                        <a:rPr lang="el-GR" i="1">
                          <a:latin typeface="Cambria Math" panose="02040503050406030204" pitchFamily="18" charset="0"/>
                          <a:ea typeface="Cambria Math" panose="02040503050406030204" pitchFamily="18" charset="0"/>
                        </a:rPr>
                        <m:t>Γ</m:t>
                      </m:r>
                      <m:d>
                        <m:dPr>
                          <m:ctrlPr>
                            <a:rPr lang="en-GB" i="1">
                              <a:latin typeface="Cambria Math" panose="02040503050406030204" pitchFamily="18" charset="0"/>
                              <a:ea typeface="Cambria Math" panose="02040503050406030204" pitchFamily="18" charset="0"/>
                            </a:rPr>
                          </m:ctrlPr>
                        </m:dPr>
                        <m:e>
                          <m:r>
                            <a:rPr lang="en-GB" i="1">
                              <a:latin typeface="Cambria Math" panose="02040503050406030204" pitchFamily="18" charset="0"/>
                              <a:ea typeface="Cambria Math" panose="02040503050406030204" pitchFamily="18" charset="0"/>
                            </a:rPr>
                            <m:t>𝜀</m:t>
                          </m:r>
                        </m:e>
                      </m:d>
                      <m:r>
                        <a:rPr lang="en-GB" b="0" i="1" smtClean="0">
                          <a:latin typeface="Cambria Math" panose="02040503050406030204" pitchFamily="18" charset="0"/>
                          <a:ea typeface="Cambria Math" panose="02040503050406030204" pitchFamily="18" charset="0"/>
                        </a:rPr>
                        <m:t>(1+</m:t>
                      </m:r>
                      <m:r>
                        <a:rPr lang="en-GB" i="1">
                          <a:latin typeface="Cambria Math" panose="02040503050406030204" pitchFamily="18" charset="0"/>
                          <a:ea typeface="Cambria Math" panose="02040503050406030204" pitchFamily="18" charset="0"/>
                        </a:rPr>
                        <m:t>𝑁</m:t>
                      </m:r>
                      <m:d>
                        <m:dPr>
                          <m:ctrlPr>
                            <a:rPr lang="en-GB" i="1">
                              <a:latin typeface="Cambria Math" panose="02040503050406030204" pitchFamily="18" charset="0"/>
                              <a:ea typeface="Cambria Math" panose="02040503050406030204" pitchFamily="18" charset="0"/>
                            </a:rPr>
                          </m:ctrlPr>
                        </m:dPr>
                        <m:e>
                          <m:r>
                            <a:rPr lang="en-GB" i="1">
                              <a:latin typeface="Cambria Math" panose="02040503050406030204" pitchFamily="18" charset="0"/>
                              <a:ea typeface="Cambria Math" panose="02040503050406030204" pitchFamily="18" charset="0"/>
                            </a:rPr>
                            <m:t>𝜀</m:t>
                          </m:r>
                        </m:e>
                      </m:d>
                      <m:r>
                        <a:rPr lang="en-GB"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m:t>
                          </m:r>
                        </m:sub>
                      </m:sSub>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m:t>
                          </m:r>
                        </m:sub>
                      </m:sSub>
                    </m:oMath>
                  </m:oMathPara>
                </a14:m>
                <a:endParaRPr lang="en-GB"/>
              </a:p>
            </p:txBody>
          </p:sp>
        </mc:Choice>
        <mc:Fallback xmlns="">
          <p:sp>
            <p:nvSpPr>
              <p:cNvPr id="3" name="TextBox 2">
                <a:extLst>
                  <a:ext uri="{FF2B5EF4-FFF2-40B4-BE49-F238E27FC236}">
                    <a16:creationId xmlns:a16="http://schemas.microsoft.com/office/drawing/2014/main" id="{94B07C67-D529-40A9-A849-9A68E8E11568}"/>
                  </a:ext>
                </a:extLst>
              </p:cNvPr>
              <p:cNvSpPr txBox="1">
                <a:spLocks noRot="1" noChangeAspect="1" noMove="1" noResize="1" noEditPoints="1" noAdjustHandles="1" noChangeArrowheads="1" noChangeShapeType="1" noTextEdit="1"/>
              </p:cNvSpPr>
              <p:nvPr/>
            </p:nvSpPr>
            <p:spPr>
              <a:xfrm>
                <a:off x="3235151" y="2186993"/>
                <a:ext cx="5991576" cy="539635"/>
              </a:xfrm>
              <a:prstGeom prst="rect">
                <a:avLst/>
              </a:prstGeom>
              <a:blipFill>
                <a:blip r:embed="rId3"/>
                <a:stretch>
                  <a:fillRect/>
                </a:stretch>
              </a:blipFill>
            </p:spPr>
            <p:txBody>
              <a:bodyPr/>
              <a:lstStyle/>
              <a:p>
                <a:r>
                  <a:rPr lang="en-GB">
                    <a:noFill/>
                  </a:rPr>
                  <a:t> </a:t>
                </a:r>
              </a:p>
            </p:txBody>
          </p:sp>
        </mc:Fallback>
      </mc:AlternateContent>
      <p:sp>
        <p:nvSpPr>
          <p:cNvPr id="5" name="Rectangle 4">
            <a:extLst>
              <a:ext uri="{FF2B5EF4-FFF2-40B4-BE49-F238E27FC236}">
                <a16:creationId xmlns:a16="http://schemas.microsoft.com/office/drawing/2014/main" id="{B4E79946-8052-499F-8AE1-2A22AE2C567B}"/>
              </a:ext>
            </a:extLst>
          </p:cNvPr>
          <p:cNvSpPr/>
          <p:nvPr/>
        </p:nvSpPr>
        <p:spPr>
          <a:xfrm>
            <a:off x="3157979" y="2083324"/>
            <a:ext cx="6231118" cy="795979"/>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8B15105-02DB-4691-A3BE-5756CB0296EE}"/>
                  </a:ext>
                </a:extLst>
              </p:cNvPr>
              <p:cNvSpPr txBox="1"/>
              <p:nvPr/>
            </p:nvSpPr>
            <p:spPr>
              <a:xfrm>
                <a:off x="7371761" y="3361118"/>
                <a:ext cx="3564903" cy="2462213"/>
              </a:xfrm>
              <a:prstGeom prst="rect">
                <a:avLst/>
              </a:prstGeom>
              <a:noFill/>
            </p:spPr>
            <p:txBody>
              <a:bodyPr wrap="square" rtlCol="0">
                <a:spAutoFit/>
              </a:bodyPr>
              <a:lstStyle/>
              <a:p>
                <a:r>
                  <a:rPr lang="en-GB" sz="1100"/>
                  <a:t>Figure 6: Illustrative example of quantum trajectories for the spin-boson model without tunnelling. Right: probability to find the atom in the excited state, for two random sample trajectories starting in the ground state. Left: population of the excited state averaged over 2000 trajectories (red line), compared with the exact solution found from direct integration of the master equation (blue line) using the Python QuTiP package. The steady state solution is also shown (dashed green line). In both cases we choose detuning </a:t>
                </a:r>
                <a14:m>
                  <m:oMath xmlns:m="http://schemas.openxmlformats.org/officeDocument/2006/math">
                    <m:sSup>
                      <m:sSupPr>
                        <m:ctrlPr>
                          <a:rPr lang="en-GB" sz="1100" b="0" i="1" smtClean="0">
                            <a:latin typeface="Cambria Math" panose="02040503050406030204" pitchFamily="18" charset="0"/>
                            <a:ea typeface="Cambria Math" panose="02040503050406030204" pitchFamily="18" charset="0"/>
                          </a:rPr>
                        </m:ctrlPr>
                      </m:sSupPr>
                      <m:e>
                        <m:r>
                          <a:rPr lang="en-GB" sz="1100" i="1" smtClean="0">
                            <a:latin typeface="Cambria Math" panose="02040503050406030204" pitchFamily="18" charset="0"/>
                            <a:ea typeface="Cambria Math" panose="02040503050406030204" pitchFamily="18" charset="0"/>
                          </a:rPr>
                          <m:t>𝜐</m:t>
                        </m:r>
                      </m:e>
                      <m:sup>
                        <m:r>
                          <a:rPr lang="en-GB" sz="1100" b="0" i="1" smtClean="0">
                            <a:latin typeface="Cambria Math" panose="02040503050406030204" pitchFamily="18" charset="0"/>
                            <a:ea typeface="Cambria Math" panose="02040503050406030204" pitchFamily="18" charset="0"/>
                          </a:rPr>
                          <m:t>′</m:t>
                        </m:r>
                      </m:sup>
                    </m:sSup>
                  </m:oMath>
                </a14:m>
                <a:r>
                  <a:rPr lang="en-US" altLang="ko-KR" sz="1100"/>
                  <a:t>= 0, </a:t>
                </a:r>
                <a:r>
                  <a:rPr lang="en-GB" sz="1100"/>
                  <a:t>Rabi frequency </a:t>
                </a:r>
                <a:r>
                  <a:rPr lang="el-GR" sz="1100"/>
                  <a:t>Ω = 1</a:t>
                </a:r>
                <a:r>
                  <a:rPr lang="en-GB" sz="1100"/>
                  <a:t>meV, rate </a:t>
                </a:r>
                <a:r>
                  <a:rPr lang="el-GR" sz="1100"/>
                  <a:t>Γ = Ω</a:t>
                </a:r>
                <a:r>
                  <a:rPr lang="en-GB" sz="1100"/>
                  <a:t>/</a:t>
                </a:r>
                <a:r>
                  <a:rPr lang="el-GR" sz="1100"/>
                  <a:t>6 , </a:t>
                </a:r>
                <a:r>
                  <a:rPr lang="en-GB" sz="1100"/>
                  <a:t>optical transition frequency </a:t>
                </a:r>
                <a14:m>
                  <m:oMath xmlns:m="http://schemas.openxmlformats.org/officeDocument/2006/math">
                    <m:r>
                      <a:rPr lang="en-GB" sz="1100" i="1" smtClean="0">
                        <a:latin typeface="Cambria Math" panose="02040503050406030204" pitchFamily="18" charset="0"/>
                        <a:ea typeface="Cambria Math" panose="02040503050406030204" pitchFamily="18" charset="0"/>
                      </a:rPr>
                      <m:t>𝜔</m:t>
                    </m:r>
                  </m:oMath>
                </a14:m>
                <a:r>
                  <a:rPr lang="ko-KR" altLang="en-US" sz="1100"/>
                  <a:t> </a:t>
                </a:r>
                <a:r>
                  <a:rPr lang="en-US" altLang="ko-KR" sz="1100"/>
                  <a:t>= 1</a:t>
                </a:r>
                <a:r>
                  <a:rPr lang="en-GB" sz="1100"/>
                  <a:t>eV and temperature T</a:t>
                </a:r>
                <a:r>
                  <a:rPr lang="ko-KR" altLang="en-US" sz="1100"/>
                  <a:t> </a:t>
                </a:r>
                <a:r>
                  <a:rPr lang="en-US" altLang="ko-KR" sz="1100"/>
                  <a:t>= 298</a:t>
                </a:r>
                <a:r>
                  <a:rPr lang="en-GB" sz="1100"/>
                  <a:t>K.</a:t>
                </a:r>
              </a:p>
            </p:txBody>
          </p:sp>
        </mc:Choice>
        <mc:Fallback xmlns="">
          <p:sp>
            <p:nvSpPr>
              <p:cNvPr id="6" name="TextBox 5">
                <a:extLst>
                  <a:ext uri="{FF2B5EF4-FFF2-40B4-BE49-F238E27FC236}">
                    <a16:creationId xmlns:a16="http://schemas.microsoft.com/office/drawing/2014/main" id="{18B15105-02DB-4691-A3BE-5756CB0296EE}"/>
                  </a:ext>
                </a:extLst>
              </p:cNvPr>
              <p:cNvSpPr txBox="1">
                <a:spLocks noRot="1" noChangeAspect="1" noMove="1" noResize="1" noEditPoints="1" noAdjustHandles="1" noChangeArrowheads="1" noChangeShapeType="1" noTextEdit="1"/>
              </p:cNvSpPr>
              <p:nvPr/>
            </p:nvSpPr>
            <p:spPr>
              <a:xfrm>
                <a:off x="7371761" y="3361118"/>
                <a:ext cx="3564903" cy="2462213"/>
              </a:xfrm>
              <a:prstGeom prst="rect">
                <a:avLst/>
              </a:prstGeom>
              <a:blipFill>
                <a:blip r:embed="rId4"/>
                <a:stretch>
                  <a:fillRect t="-248" r="-855" b="-743"/>
                </a:stretch>
              </a:blipFill>
            </p:spPr>
            <p:txBody>
              <a:bodyPr/>
              <a:lstStyle/>
              <a:p>
                <a:r>
                  <a:rPr lang="en-GB">
                    <a:noFill/>
                  </a:rPr>
                  <a:t> </a:t>
                </a:r>
              </a:p>
            </p:txBody>
          </p:sp>
        </mc:Fallback>
      </mc:AlternateContent>
      <p:sp>
        <p:nvSpPr>
          <p:cNvPr id="8" name="Slide Number Placeholder 7">
            <a:extLst>
              <a:ext uri="{FF2B5EF4-FFF2-40B4-BE49-F238E27FC236}">
                <a16:creationId xmlns:a16="http://schemas.microsoft.com/office/drawing/2014/main" id="{6963C072-0955-4E4E-837B-A3CF672FC284}"/>
              </a:ext>
            </a:extLst>
          </p:cNvPr>
          <p:cNvSpPr>
            <a:spLocks noGrp="1"/>
          </p:cNvSpPr>
          <p:nvPr>
            <p:ph type="sldNum" sz="quarter" idx="12"/>
          </p:nvPr>
        </p:nvSpPr>
        <p:spPr/>
        <p:txBody>
          <a:bodyPr/>
          <a:lstStyle/>
          <a:p>
            <a:fld id="{34B7E4EF-A1BD-40F4-AB7B-04F084DD991D}" type="slidenum">
              <a:rPr lang="en-US" sz="1600" smtClean="0"/>
              <a:t>19</a:t>
            </a:fld>
            <a:endParaRPr lang="en-US" sz="1600"/>
          </a:p>
        </p:txBody>
      </p:sp>
    </p:spTree>
    <p:extLst>
      <p:ext uri="{BB962C8B-B14F-4D97-AF65-F5344CB8AC3E}">
        <p14:creationId xmlns:p14="http://schemas.microsoft.com/office/powerpoint/2010/main" val="2452554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66800" y="642594"/>
            <a:ext cx="10058400" cy="1371600"/>
          </a:xfrm>
        </p:spPr>
        <p:txBody>
          <a:bodyPr>
            <a:normAutofit/>
          </a:bodyPr>
          <a:lstStyle/>
          <a:p>
            <a:pPr algn="ctr"/>
            <a:r>
              <a:rPr lang="en-US"/>
              <a:t>Why study open quantum systems?</a:t>
            </a:r>
          </a:p>
        </p:txBody>
      </p:sp>
      <p:pic>
        <p:nvPicPr>
          <p:cNvPr id="7" name="Picture 6">
            <a:extLst>
              <a:ext uri="{FF2B5EF4-FFF2-40B4-BE49-F238E27FC236}">
                <a16:creationId xmlns:a16="http://schemas.microsoft.com/office/drawing/2014/main" id="{00DAB82F-9E9C-47E3-9950-66BB44B44233}"/>
              </a:ext>
            </a:extLst>
          </p:cNvPr>
          <p:cNvPicPr>
            <a:picLocks noChangeAspect="1"/>
          </p:cNvPicPr>
          <p:nvPr/>
        </p:nvPicPr>
        <p:blipFill>
          <a:blip r:embed="rId2"/>
          <a:stretch>
            <a:fillRect/>
          </a:stretch>
        </p:blipFill>
        <p:spPr>
          <a:xfrm>
            <a:off x="2331877" y="1866305"/>
            <a:ext cx="2917320" cy="1944880"/>
          </a:xfrm>
          <a:prstGeom prst="rect">
            <a:avLst/>
          </a:prstGeom>
        </p:spPr>
      </p:pic>
      <p:pic>
        <p:nvPicPr>
          <p:cNvPr id="8" name="Picture 7">
            <a:extLst>
              <a:ext uri="{FF2B5EF4-FFF2-40B4-BE49-F238E27FC236}">
                <a16:creationId xmlns:a16="http://schemas.microsoft.com/office/drawing/2014/main" id="{AF674867-B5EE-4DCD-8133-43AEF904DA62}"/>
              </a:ext>
            </a:extLst>
          </p:cNvPr>
          <p:cNvPicPr>
            <a:picLocks noChangeAspect="1"/>
          </p:cNvPicPr>
          <p:nvPr/>
        </p:nvPicPr>
        <p:blipFill>
          <a:blip r:embed="rId3"/>
          <a:stretch>
            <a:fillRect/>
          </a:stretch>
        </p:blipFill>
        <p:spPr>
          <a:xfrm>
            <a:off x="6301834" y="2024576"/>
            <a:ext cx="3301557" cy="1708438"/>
          </a:xfrm>
          <a:prstGeom prst="rect">
            <a:avLst/>
          </a:prstGeom>
        </p:spPr>
      </p:pic>
      <p:sp>
        <p:nvSpPr>
          <p:cNvPr id="9" name="TextBox 8">
            <a:extLst>
              <a:ext uri="{FF2B5EF4-FFF2-40B4-BE49-F238E27FC236}">
                <a16:creationId xmlns:a16="http://schemas.microsoft.com/office/drawing/2014/main" id="{243C10B4-E3A3-48F5-B39D-EE3AB5310312}"/>
              </a:ext>
            </a:extLst>
          </p:cNvPr>
          <p:cNvSpPr txBox="1"/>
          <p:nvPr/>
        </p:nvSpPr>
        <p:spPr>
          <a:xfrm>
            <a:off x="2548582" y="3760603"/>
            <a:ext cx="2347092" cy="261610"/>
          </a:xfrm>
          <a:prstGeom prst="rect">
            <a:avLst/>
          </a:prstGeom>
          <a:noFill/>
        </p:spPr>
        <p:txBody>
          <a:bodyPr wrap="square" rtlCol="0">
            <a:spAutoFit/>
          </a:bodyPr>
          <a:lstStyle/>
          <a:p>
            <a:r>
              <a:rPr lang="en-GB" sz="1100"/>
              <a:t>Fig 1: IBM quantum computer</a:t>
            </a:r>
          </a:p>
        </p:txBody>
      </p:sp>
      <p:sp>
        <p:nvSpPr>
          <p:cNvPr id="10" name="TextBox 9">
            <a:extLst>
              <a:ext uri="{FF2B5EF4-FFF2-40B4-BE49-F238E27FC236}">
                <a16:creationId xmlns:a16="http://schemas.microsoft.com/office/drawing/2014/main" id="{F6718677-9F0B-4DA4-9D81-D885A71B371E}"/>
              </a:ext>
            </a:extLst>
          </p:cNvPr>
          <p:cNvSpPr txBox="1"/>
          <p:nvPr/>
        </p:nvSpPr>
        <p:spPr>
          <a:xfrm>
            <a:off x="7178520" y="3761508"/>
            <a:ext cx="2017356" cy="261610"/>
          </a:xfrm>
          <a:prstGeom prst="rect">
            <a:avLst/>
          </a:prstGeom>
          <a:noFill/>
        </p:spPr>
        <p:txBody>
          <a:bodyPr wrap="square" rtlCol="0">
            <a:spAutoFit/>
          </a:bodyPr>
          <a:lstStyle/>
          <a:p>
            <a:r>
              <a:rPr lang="en-GB" sz="1100"/>
              <a:t>Fig 2: US Capitol building</a:t>
            </a:r>
          </a:p>
        </p:txBody>
      </p:sp>
      <p:pic>
        <p:nvPicPr>
          <p:cNvPr id="3" name="Picture 5" descr="A green light&#10;&#10;Description automatically generated">
            <a:extLst>
              <a:ext uri="{FF2B5EF4-FFF2-40B4-BE49-F238E27FC236}">
                <a16:creationId xmlns:a16="http://schemas.microsoft.com/office/drawing/2014/main" id="{D7F81407-250A-46E2-A508-2A59EF25E83D}"/>
              </a:ext>
            </a:extLst>
          </p:cNvPr>
          <p:cNvPicPr>
            <a:picLocks noChangeAspect="1"/>
          </p:cNvPicPr>
          <p:nvPr/>
        </p:nvPicPr>
        <p:blipFill>
          <a:blip r:embed="rId4"/>
          <a:stretch>
            <a:fillRect/>
          </a:stretch>
        </p:blipFill>
        <p:spPr>
          <a:xfrm>
            <a:off x="4724400" y="4132736"/>
            <a:ext cx="2743200" cy="1829714"/>
          </a:xfrm>
          <a:prstGeom prst="rect">
            <a:avLst/>
          </a:prstGeom>
        </p:spPr>
      </p:pic>
      <p:sp>
        <p:nvSpPr>
          <p:cNvPr id="11" name="TextBox 10">
            <a:extLst>
              <a:ext uri="{FF2B5EF4-FFF2-40B4-BE49-F238E27FC236}">
                <a16:creationId xmlns:a16="http://schemas.microsoft.com/office/drawing/2014/main" id="{7AA83F75-D373-4FFC-833C-B62E1B2EB1C9}"/>
              </a:ext>
            </a:extLst>
          </p:cNvPr>
          <p:cNvSpPr txBox="1"/>
          <p:nvPr/>
        </p:nvSpPr>
        <p:spPr>
          <a:xfrm>
            <a:off x="5496733" y="5999306"/>
            <a:ext cx="1022789" cy="261610"/>
          </a:xfrm>
          <a:prstGeom prst="rect">
            <a:avLst/>
          </a:prstGeom>
          <a:noFill/>
        </p:spPr>
        <p:txBody>
          <a:bodyPr wrap="square" lIns="91440" tIns="45720" rIns="91440" bIns="45720" rtlCol="0" anchor="t">
            <a:spAutoFit/>
          </a:bodyPr>
          <a:lstStyle/>
          <a:p>
            <a:r>
              <a:rPr lang="en-GB" sz="1100"/>
              <a:t>Fig 3: Laser</a:t>
            </a:r>
          </a:p>
        </p:txBody>
      </p:sp>
      <p:sp>
        <p:nvSpPr>
          <p:cNvPr id="12" name="Slide Number Placeholder 11">
            <a:extLst>
              <a:ext uri="{FF2B5EF4-FFF2-40B4-BE49-F238E27FC236}">
                <a16:creationId xmlns:a16="http://schemas.microsoft.com/office/drawing/2014/main" id="{6E03DBB3-5A64-4B5E-8964-CD7FFFF466D8}"/>
              </a:ext>
            </a:extLst>
          </p:cNvPr>
          <p:cNvSpPr>
            <a:spLocks noGrp="1"/>
          </p:cNvSpPr>
          <p:nvPr>
            <p:ph type="sldNum" sz="quarter" idx="12"/>
          </p:nvPr>
        </p:nvSpPr>
        <p:spPr/>
        <p:txBody>
          <a:bodyPr/>
          <a:lstStyle/>
          <a:p>
            <a:fld id="{34B7E4EF-A1BD-40F4-AB7B-04F084DD991D}" type="slidenum">
              <a:rPr lang="en-US" sz="1600" smtClean="0"/>
              <a:t>2</a:t>
            </a:fld>
            <a:endParaRPr lang="en-US" sz="1600"/>
          </a:p>
        </p:txBody>
      </p:sp>
    </p:spTree>
    <p:extLst>
      <p:ext uri="{BB962C8B-B14F-4D97-AF65-F5344CB8AC3E}">
        <p14:creationId xmlns:p14="http://schemas.microsoft.com/office/powerpoint/2010/main" val="183243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0E154-1937-41BB-B144-D76989F18697}"/>
              </a:ext>
            </a:extLst>
          </p:cNvPr>
          <p:cNvSpPr>
            <a:spLocks noGrp="1"/>
          </p:cNvSpPr>
          <p:nvPr>
            <p:ph type="title"/>
          </p:nvPr>
        </p:nvSpPr>
        <p:spPr/>
        <p:txBody>
          <a:bodyPr/>
          <a:lstStyle/>
          <a:p>
            <a:pPr algn="ctr"/>
            <a:r>
              <a:rPr lang="en-GB"/>
              <a:t>Quantum trajectories: Spin-boson model without tunnelling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48C5616-B8B6-4333-A217-977F14C8280B}"/>
                  </a:ext>
                </a:extLst>
              </p:cNvPr>
              <p:cNvSpPr txBox="1"/>
              <p:nvPr/>
            </p:nvSpPr>
            <p:spPr>
              <a:xfrm>
                <a:off x="3004544" y="2214546"/>
                <a:ext cx="6182911" cy="5357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𝐻</m:t>
                          </m:r>
                        </m:e>
                        <m:sub>
                          <m:r>
                            <m:rPr>
                              <m:sty m:val="p"/>
                            </m:rPr>
                            <a:rPr lang="en-GB" b="0" i="0" smtClean="0">
                              <a:latin typeface="Cambria Math" panose="02040503050406030204" pitchFamily="18" charset="0"/>
                            </a:rPr>
                            <m:t>eff</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𝐻</m:t>
                          </m:r>
                        </m:e>
                        <m:sub>
                          <m:r>
                            <a:rPr lang="en-GB" b="0" i="1" smtClean="0">
                              <a:latin typeface="Cambria Math" panose="02040503050406030204" pitchFamily="18" charset="0"/>
                            </a:rPr>
                            <m:t>𝑆</m:t>
                          </m:r>
                        </m:sub>
                      </m:sSub>
                      <m:r>
                        <a:rPr lang="en-GB" b="0" i="1" smtClean="0">
                          <a:latin typeface="Cambria Math" panose="02040503050406030204" pitchFamily="18" charset="0"/>
                        </a:rPr>
                        <m:t>−</m:t>
                      </m:r>
                      <m:r>
                        <a:rPr lang="en-GB" b="0" i="1" smtClean="0">
                          <a:latin typeface="Cambria Math" panose="02040503050406030204" pitchFamily="18" charset="0"/>
                        </a:rPr>
                        <m:t>𝑖</m:t>
                      </m:r>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m:rPr>
                                  <m:sty m:val="p"/>
                                </m:rPr>
                                <a:rPr lang="el-GR" b="0" i="1" smtClean="0">
                                  <a:latin typeface="Cambria Math" panose="02040503050406030204" pitchFamily="18" charset="0"/>
                                  <a:ea typeface="Cambria Math" panose="02040503050406030204" pitchFamily="18" charset="0"/>
                                </a:rPr>
                                <m:t>Γ</m:t>
                              </m:r>
                            </m:e>
                            <m:sub>
                              <m:r>
                                <a:rPr lang="en-GB" b="0" i="1" smtClean="0">
                                  <a:latin typeface="Cambria Math" panose="02040503050406030204" pitchFamily="18" charset="0"/>
                                </a:rPr>
                                <m:t>0</m:t>
                              </m:r>
                            </m:sub>
                          </m:sSub>
                        </m:num>
                        <m:den>
                          <m:r>
                            <a:rPr lang="en-GB" b="0" i="1" smtClean="0">
                              <a:latin typeface="Cambria Math" panose="02040503050406030204" pitchFamily="18" charset="0"/>
                            </a:rPr>
                            <m:t>2</m:t>
                          </m:r>
                        </m:den>
                      </m:f>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𝑃</m:t>
                          </m:r>
                        </m:e>
                        <m:sub>
                          <m:r>
                            <a:rPr lang="en-GB" b="0" i="1" smtClean="0">
                              <a:latin typeface="Cambria Math" panose="02040503050406030204" pitchFamily="18" charset="0"/>
                            </a:rPr>
                            <m:t>0</m:t>
                          </m:r>
                        </m:sub>
                        <m:sup>
                          <m:r>
                            <a:rPr lang="en-GB" b="0" i="1" smtClean="0">
                              <a:latin typeface="Cambria Math" panose="02040503050406030204" pitchFamily="18" charset="0"/>
                            </a:rPr>
                            <m:t>2</m:t>
                          </m:r>
                        </m:sup>
                      </m:sSubSup>
                      <m:r>
                        <a:rPr lang="en-GB" b="0" i="1" smtClean="0">
                          <a:latin typeface="Cambria Math" panose="02040503050406030204" pitchFamily="18" charset="0"/>
                        </a:rPr>
                        <m:t>−</m:t>
                      </m:r>
                      <m:r>
                        <a:rPr lang="en-GB" b="0" i="1" smtClean="0">
                          <a:latin typeface="Cambria Math" panose="02040503050406030204" pitchFamily="18" charset="0"/>
                        </a:rPr>
                        <m:t>𝑖</m:t>
                      </m:r>
                      <m:f>
                        <m:fPr>
                          <m:ctrlPr>
                            <a:rPr lang="en-GB" b="0" i="1" smtClean="0">
                              <a:latin typeface="Cambria Math" panose="02040503050406030204" pitchFamily="18" charset="0"/>
                            </a:rPr>
                          </m:ctrlPr>
                        </m:fPr>
                        <m:num>
                          <m:r>
                            <m:rPr>
                              <m:sty m:val="p"/>
                            </m:rPr>
                            <a:rPr lang="el-GR" b="0" i="0" smtClean="0">
                              <a:latin typeface="Cambria Math" panose="02040503050406030204" pitchFamily="18" charset="0"/>
                              <a:ea typeface="Cambria Math" panose="02040503050406030204" pitchFamily="18" charset="0"/>
                            </a:rPr>
                            <m:t>Γ</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𝜂</m:t>
                              </m:r>
                            </m:e>
                          </m:d>
                        </m:num>
                        <m:den>
                          <m:r>
                            <a:rPr lang="en-GB" b="0" i="1" smtClean="0">
                              <a:latin typeface="Cambria Math" panose="02040503050406030204" pitchFamily="18" charset="0"/>
                            </a:rPr>
                            <m:t>2</m:t>
                          </m:r>
                        </m:den>
                      </m:f>
                      <m:d>
                        <m:dPr>
                          <m:ctrlPr>
                            <a:rPr lang="en-GB" b="0" i="1" smtClean="0">
                              <a:latin typeface="Cambria Math" panose="02040503050406030204" pitchFamily="18" charset="0"/>
                            </a:rPr>
                          </m:ctrlPr>
                        </m:dPr>
                        <m:e>
                          <m:r>
                            <a:rPr lang="en-GB" b="0" i="1" smtClean="0">
                              <a:latin typeface="Cambria Math" panose="02040503050406030204" pitchFamily="18" charset="0"/>
                            </a:rPr>
                            <m:t>1+</m:t>
                          </m:r>
                          <m:r>
                            <a:rPr lang="en-GB" b="0" i="1" smtClean="0">
                              <a:latin typeface="Cambria Math" panose="02040503050406030204" pitchFamily="18" charset="0"/>
                            </a:rPr>
                            <m:t>𝑁</m:t>
                          </m:r>
                          <m:d>
                            <m:dPr>
                              <m:ctrlPr>
                                <a:rPr lang="en-GB" b="0" i="1" smtClean="0">
                                  <a:latin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𝜂</m:t>
                              </m:r>
                            </m:e>
                          </m:d>
                        </m:e>
                      </m:d>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𝑃</m:t>
                          </m:r>
                        </m:e>
                        <m:sub>
                          <m:r>
                            <a:rPr lang="en-GB" b="0" i="1" smtClean="0">
                              <a:latin typeface="Cambria Math" panose="02040503050406030204" pitchFamily="18" charset="0"/>
                              <a:ea typeface="Cambria Math" panose="02040503050406030204" pitchFamily="18" charset="0"/>
                            </a:rPr>
                            <m:t>𝜂</m:t>
                          </m:r>
                        </m:sub>
                        <m:sup>
                          <m:r>
                            <a:rPr lang="en-GB" b="0" i="1" smtClean="0">
                              <a:latin typeface="Cambria Math" panose="02040503050406030204" pitchFamily="18" charset="0"/>
                              <a:ea typeface="Cambria Math" panose="02040503050406030204" pitchFamily="18" charset="0"/>
                            </a:rPr>
                            <m:t>†</m:t>
                          </m:r>
                        </m:sup>
                      </m:sSubSup>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r>
                            <a:rPr lang="en-GB" b="0" i="1" smtClean="0">
                              <a:latin typeface="Cambria Math" panose="02040503050406030204" pitchFamily="18" charset="0"/>
                              <a:ea typeface="Cambria Math" panose="02040503050406030204" pitchFamily="18" charset="0"/>
                            </a:rPr>
                            <m:t>𝜂</m:t>
                          </m:r>
                        </m:sub>
                      </m:sSub>
                      <m:r>
                        <a:rPr lang="en-GB" b="0" i="1" smtClean="0">
                          <a:latin typeface="Cambria Math" panose="02040503050406030204" pitchFamily="18" charset="0"/>
                        </a:rPr>
                        <m:t>−</m:t>
                      </m:r>
                      <m:r>
                        <a:rPr lang="en-GB" b="0" i="1" smtClean="0">
                          <a:latin typeface="Cambria Math" panose="02040503050406030204" pitchFamily="18" charset="0"/>
                        </a:rPr>
                        <m:t>𝑖</m:t>
                      </m:r>
                      <m:f>
                        <m:fPr>
                          <m:ctrlPr>
                            <a:rPr lang="en-GB" b="0" i="1" smtClean="0">
                              <a:latin typeface="Cambria Math" panose="02040503050406030204" pitchFamily="18" charset="0"/>
                            </a:rPr>
                          </m:ctrlPr>
                        </m:fPr>
                        <m:num>
                          <m:r>
                            <m:rPr>
                              <m:sty m:val="p"/>
                            </m:rPr>
                            <a:rPr lang="el-GR" b="0" i="0" smtClean="0">
                              <a:latin typeface="Cambria Math" panose="02040503050406030204" pitchFamily="18" charset="0"/>
                              <a:ea typeface="Cambria Math" panose="02040503050406030204" pitchFamily="18" charset="0"/>
                            </a:rPr>
                            <m:t>Γ</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𝜂</m:t>
                              </m:r>
                            </m:e>
                          </m:d>
                        </m:num>
                        <m:den>
                          <m:r>
                            <a:rPr lang="en-GB" b="0" i="1" smtClean="0">
                              <a:latin typeface="Cambria Math" panose="02040503050406030204" pitchFamily="18" charset="0"/>
                            </a:rPr>
                            <m:t>2</m:t>
                          </m:r>
                        </m:den>
                      </m:f>
                      <m:r>
                        <a:rPr lang="en-GB" b="0" i="1" smtClean="0">
                          <a:latin typeface="Cambria Math" panose="02040503050406030204" pitchFamily="18" charset="0"/>
                        </a:rPr>
                        <m:t>𝑁</m:t>
                      </m:r>
                      <m:r>
                        <a:rPr lang="en-GB" b="0" i="1" smtClean="0">
                          <a:latin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𝜂</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r>
                            <a:rPr lang="en-GB" b="0" i="1" smtClean="0">
                              <a:latin typeface="Cambria Math" panose="02040503050406030204" pitchFamily="18" charset="0"/>
                              <a:ea typeface="Cambria Math" panose="02040503050406030204" pitchFamily="18" charset="0"/>
                            </a:rPr>
                            <m:t>𝜂</m:t>
                          </m:r>
                        </m:sub>
                      </m:sSub>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𝑃</m:t>
                          </m:r>
                        </m:e>
                        <m:sub>
                          <m:r>
                            <a:rPr lang="en-GB" b="0" i="1" smtClean="0">
                              <a:latin typeface="Cambria Math" panose="02040503050406030204" pitchFamily="18" charset="0"/>
                              <a:ea typeface="Cambria Math" panose="02040503050406030204" pitchFamily="18" charset="0"/>
                            </a:rPr>
                            <m:t>𝜂</m:t>
                          </m:r>
                        </m:sub>
                        <m:sup>
                          <m:r>
                            <a:rPr lang="en-GB" b="0" i="1" smtClean="0">
                              <a:latin typeface="Cambria Math" panose="02040503050406030204" pitchFamily="18" charset="0"/>
                              <a:ea typeface="Cambria Math" panose="02040503050406030204" pitchFamily="18" charset="0"/>
                            </a:rPr>
                            <m:t>†</m:t>
                          </m:r>
                        </m:sup>
                      </m:sSubSup>
                    </m:oMath>
                  </m:oMathPara>
                </a14:m>
                <a:endParaRPr lang="en-GB"/>
              </a:p>
            </p:txBody>
          </p:sp>
        </mc:Choice>
        <mc:Fallback xmlns="">
          <p:sp>
            <p:nvSpPr>
              <p:cNvPr id="4" name="TextBox 3">
                <a:extLst>
                  <a:ext uri="{FF2B5EF4-FFF2-40B4-BE49-F238E27FC236}">
                    <a16:creationId xmlns:a16="http://schemas.microsoft.com/office/drawing/2014/main" id="{848C5616-B8B6-4333-A217-977F14C8280B}"/>
                  </a:ext>
                </a:extLst>
              </p:cNvPr>
              <p:cNvSpPr txBox="1">
                <a:spLocks noRot="1" noChangeAspect="1" noMove="1" noResize="1" noEditPoints="1" noAdjustHandles="1" noChangeArrowheads="1" noChangeShapeType="1" noTextEdit="1"/>
              </p:cNvSpPr>
              <p:nvPr/>
            </p:nvSpPr>
            <p:spPr>
              <a:xfrm>
                <a:off x="3004544" y="2214546"/>
                <a:ext cx="6182911" cy="535724"/>
              </a:xfrm>
              <a:prstGeom prst="rect">
                <a:avLst/>
              </a:prstGeom>
              <a:blipFill>
                <a:blip r:embed="rId2"/>
                <a:stretch>
                  <a:fillRect/>
                </a:stretch>
              </a:blipFill>
            </p:spPr>
            <p:txBody>
              <a:bodyPr/>
              <a:lstStyle/>
              <a:p>
                <a:r>
                  <a:rPr lang="en-GB">
                    <a:noFill/>
                  </a:rPr>
                  <a:t> </a:t>
                </a:r>
              </a:p>
            </p:txBody>
          </p:sp>
        </mc:Fallback>
      </mc:AlternateContent>
      <p:sp>
        <p:nvSpPr>
          <p:cNvPr id="5" name="Rectangle 4">
            <a:extLst>
              <a:ext uri="{FF2B5EF4-FFF2-40B4-BE49-F238E27FC236}">
                <a16:creationId xmlns:a16="http://schemas.microsoft.com/office/drawing/2014/main" id="{2EAFCC58-79FD-4391-A2CA-125EC6DED987}"/>
              </a:ext>
            </a:extLst>
          </p:cNvPr>
          <p:cNvSpPr/>
          <p:nvPr/>
        </p:nvSpPr>
        <p:spPr>
          <a:xfrm>
            <a:off x="3004544" y="2083324"/>
            <a:ext cx="6309138" cy="895546"/>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6C89662-9BAD-4A31-91A9-FF12328D8E3F}"/>
                  </a:ext>
                </a:extLst>
              </p:cNvPr>
              <p:cNvSpPr txBox="1"/>
              <p:nvPr/>
            </p:nvSpPr>
            <p:spPr>
              <a:xfrm>
                <a:off x="6579909" y="3461664"/>
                <a:ext cx="10138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𝐽</m:t>
                      </m:r>
                      <m:d>
                        <m:dPr>
                          <m:ctrlPr>
                            <a:rPr lang="en-GB" b="0" i="1" smtClean="0">
                              <a:latin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𝜀</m:t>
                          </m:r>
                        </m:e>
                      </m:d>
                      <m:r>
                        <a:rPr lang="en-GB" b="0" i="1" smtClean="0">
                          <a:latin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𝛼𝜀</m:t>
                      </m:r>
                    </m:oMath>
                  </m:oMathPara>
                </a14:m>
                <a:endParaRPr lang="en-GB"/>
              </a:p>
            </p:txBody>
          </p:sp>
        </mc:Choice>
        <mc:Fallback xmlns="">
          <p:sp>
            <p:nvSpPr>
              <p:cNvPr id="8" name="TextBox 7">
                <a:extLst>
                  <a:ext uri="{FF2B5EF4-FFF2-40B4-BE49-F238E27FC236}">
                    <a16:creationId xmlns:a16="http://schemas.microsoft.com/office/drawing/2014/main" id="{46C89662-9BAD-4A31-91A9-FF12328D8E3F}"/>
                  </a:ext>
                </a:extLst>
              </p:cNvPr>
              <p:cNvSpPr txBox="1">
                <a:spLocks noRot="1" noChangeAspect="1" noMove="1" noResize="1" noEditPoints="1" noAdjustHandles="1" noChangeArrowheads="1" noChangeShapeType="1" noTextEdit="1"/>
              </p:cNvSpPr>
              <p:nvPr/>
            </p:nvSpPr>
            <p:spPr>
              <a:xfrm>
                <a:off x="6579909" y="3461664"/>
                <a:ext cx="1013804" cy="276999"/>
              </a:xfrm>
              <a:prstGeom prst="rect">
                <a:avLst/>
              </a:prstGeom>
              <a:blipFill>
                <a:blip r:embed="rId3"/>
                <a:stretch>
                  <a:fillRect l="-6587" r="-1198" b="-35556"/>
                </a:stretch>
              </a:blipFill>
            </p:spPr>
            <p:txBody>
              <a:bodyPr/>
              <a:lstStyle/>
              <a:p>
                <a:r>
                  <a:rPr lang="en-GB">
                    <a:noFill/>
                  </a:rPr>
                  <a:t> </a:t>
                </a:r>
              </a:p>
            </p:txBody>
          </p:sp>
        </mc:Fallback>
      </mc:AlternateContent>
      <p:sp>
        <p:nvSpPr>
          <p:cNvPr id="9" name="TextBox 8">
            <a:extLst>
              <a:ext uri="{FF2B5EF4-FFF2-40B4-BE49-F238E27FC236}">
                <a16:creationId xmlns:a16="http://schemas.microsoft.com/office/drawing/2014/main" id="{A74F86B9-1597-4388-9021-87A7F19C8415}"/>
              </a:ext>
            </a:extLst>
          </p:cNvPr>
          <p:cNvSpPr txBox="1"/>
          <p:nvPr/>
        </p:nvSpPr>
        <p:spPr>
          <a:xfrm>
            <a:off x="3353796" y="3415497"/>
            <a:ext cx="3733015" cy="369332"/>
          </a:xfrm>
          <a:prstGeom prst="rect">
            <a:avLst/>
          </a:prstGeom>
          <a:noFill/>
        </p:spPr>
        <p:txBody>
          <a:bodyPr wrap="square" rtlCol="0">
            <a:spAutoFit/>
          </a:bodyPr>
          <a:lstStyle/>
          <a:p>
            <a:r>
              <a:rPr lang="en-GB"/>
              <a:t>Ohmic spectral density:</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2968AB3-8253-41EE-B2B4-C5DAC577C3E9}"/>
                  </a:ext>
                </a:extLst>
              </p:cNvPr>
              <p:cNvSpPr txBox="1"/>
              <p:nvPr/>
            </p:nvSpPr>
            <p:spPr>
              <a:xfrm>
                <a:off x="1236174" y="4221456"/>
                <a:ext cx="6691768"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 </m:t>
                      </m:r>
                      <m:sSub>
                        <m:sSubPr>
                          <m:ctrlPr>
                            <a:rPr lang="en-GB" b="0" i="1" smtClean="0">
                              <a:latin typeface="Cambria Math" panose="02040503050406030204" pitchFamily="18" charset="0"/>
                              <a:ea typeface="Cambria Math" panose="02040503050406030204" pitchFamily="18" charset="0"/>
                            </a:rPr>
                          </m:ctrlPr>
                        </m:sSubPr>
                        <m:e>
                          <m:r>
                            <m:rPr>
                              <m:sty m:val="p"/>
                            </m:rPr>
                            <a:rPr lang="el-GR" b="0" i="1" smtClean="0">
                              <a:latin typeface="Cambria Math" panose="02040503050406030204" pitchFamily="18" charset="0"/>
                              <a:ea typeface="Cambria Math" panose="02040503050406030204" pitchFamily="18" charset="0"/>
                            </a:rPr>
                            <m:t>Γ</m:t>
                          </m:r>
                        </m:e>
                        <m:sub>
                          <m:r>
                            <a:rPr lang="en-GB" b="0" i="1" smtClean="0">
                              <a:latin typeface="Cambria Math" panose="02040503050406030204" pitchFamily="18" charset="0"/>
                              <a:ea typeface="Cambria Math" panose="02040503050406030204" pitchFamily="18" charset="0"/>
                            </a:rPr>
                            <m:t>0</m:t>
                          </m:r>
                        </m:sub>
                      </m:sSub>
                      <m:r>
                        <a:rPr lang="en-GB" b="0" i="1" smtClean="0">
                          <a:latin typeface="Cambria Math" panose="02040503050406030204" pitchFamily="18" charset="0"/>
                          <a:ea typeface="Cambria Math" panose="02040503050406030204" pitchFamily="18" charset="0"/>
                        </a:rPr>
                        <m:t>=2</m:t>
                      </m:r>
                      <m:r>
                        <a:rPr lang="en-GB" b="0" i="1" smtClean="0">
                          <a:latin typeface="Cambria Math" panose="02040503050406030204" pitchFamily="18" charset="0"/>
                          <a:ea typeface="Cambria Math" panose="02040503050406030204" pitchFamily="18" charset="0"/>
                        </a:rPr>
                        <m:t>𝜋</m:t>
                      </m:r>
                      <m:func>
                        <m:funcPr>
                          <m:ctrlPr>
                            <a:rPr lang="en-GB" b="0" i="1" smtClean="0">
                              <a:latin typeface="Cambria Math" panose="02040503050406030204" pitchFamily="18" charset="0"/>
                              <a:ea typeface="Cambria Math" panose="02040503050406030204" pitchFamily="18" charset="0"/>
                            </a:rPr>
                          </m:ctrlPr>
                        </m:funcPr>
                        <m:fName>
                          <m:limLow>
                            <m:limLowPr>
                              <m:ctrlPr>
                                <a:rPr lang="en-GB" b="0" i="1" smtClean="0">
                                  <a:latin typeface="Cambria Math" panose="02040503050406030204" pitchFamily="18" charset="0"/>
                                  <a:ea typeface="Cambria Math" panose="02040503050406030204" pitchFamily="18" charset="0"/>
                                </a:rPr>
                              </m:ctrlPr>
                            </m:limLowPr>
                            <m:e>
                              <m:r>
                                <m:rPr>
                                  <m:sty m:val="p"/>
                                </m:rPr>
                                <a:rPr lang="en-GB" b="0" i="0" smtClean="0">
                                  <a:latin typeface="Cambria Math" panose="02040503050406030204" pitchFamily="18" charset="0"/>
                                  <a:ea typeface="Cambria Math" panose="02040503050406030204" pitchFamily="18" charset="0"/>
                                </a:rPr>
                                <m:t>lim</m:t>
                              </m:r>
                            </m:e>
                            <m:lim>
                              <m:r>
                                <a:rPr lang="en-GB" b="0" i="1" smtClean="0">
                                  <a:latin typeface="Cambria Math" panose="02040503050406030204" pitchFamily="18" charset="0"/>
                                  <a:ea typeface="Cambria Math" panose="02040503050406030204" pitchFamily="18" charset="0"/>
                                </a:rPr>
                                <m:t>𝜀</m:t>
                              </m:r>
                              <m:r>
                                <a:rPr lang="en-GB" b="0" i="1" smtClean="0">
                                  <a:latin typeface="Cambria Math" panose="02040503050406030204" pitchFamily="18" charset="0"/>
                                  <a:ea typeface="Cambria Math" panose="02040503050406030204" pitchFamily="18" charset="0"/>
                                </a:rPr>
                                <m:t>→0</m:t>
                              </m:r>
                            </m:lim>
                          </m:limLow>
                        </m:fName>
                        <m:e>
                          <m:r>
                            <a:rPr lang="en-GB" b="0" i="1" smtClean="0">
                              <a:latin typeface="Cambria Math" panose="02040503050406030204" pitchFamily="18" charset="0"/>
                              <a:ea typeface="Cambria Math" panose="02040503050406030204" pitchFamily="18" charset="0"/>
                            </a:rPr>
                            <m:t>𝛼𝜀</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1+2</m:t>
                              </m:r>
                              <m:r>
                                <a:rPr lang="en-GB" b="0" i="1" smtClean="0">
                                  <a:latin typeface="Cambria Math" panose="02040503050406030204" pitchFamily="18" charset="0"/>
                                  <a:ea typeface="Cambria Math" panose="02040503050406030204" pitchFamily="18" charset="0"/>
                                </a:rPr>
                                <m:t>𝑁</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𝜀</m:t>
                                  </m:r>
                                </m:e>
                              </m:d>
                            </m:e>
                          </m:d>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2</m:t>
                          </m:r>
                          <m:r>
                            <a:rPr lang="en-GB" b="0" i="1" smtClean="0">
                              <a:latin typeface="Cambria Math" panose="02040503050406030204" pitchFamily="18" charset="0"/>
                              <a:ea typeface="Cambria Math" panose="02040503050406030204" pitchFamily="18" charset="0"/>
                            </a:rPr>
                            <m:t>𝜋</m:t>
                          </m:r>
                          <m:func>
                            <m:funcPr>
                              <m:ctrlPr>
                                <a:rPr lang="en-GB" b="0" i="1" smtClean="0">
                                  <a:latin typeface="Cambria Math" panose="02040503050406030204" pitchFamily="18" charset="0"/>
                                  <a:ea typeface="Cambria Math" panose="02040503050406030204" pitchFamily="18" charset="0"/>
                                </a:rPr>
                              </m:ctrlPr>
                            </m:funcPr>
                            <m:fName>
                              <m:limLow>
                                <m:limLowPr>
                                  <m:ctrlPr>
                                    <a:rPr lang="en-GB" b="0" i="1" smtClean="0">
                                      <a:latin typeface="Cambria Math" panose="02040503050406030204" pitchFamily="18" charset="0"/>
                                      <a:ea typeface="Cambria Math" panose="02040503050406030204" pitchFamily="18" charset="0"/>
                                    </a:rPr>
                                  </m:ctrlPr>
                                </m:limLowPr>
                                <m:e>
                                  <m:r>
                                    <m:rPr>
                                      <m:sty m:val="p"/>
                                    </m:rPr>
                                    <a:rPr lang="en-GB" b="0" i="0" smtClean="0">
                                      <a:latin typeface="Cambria Math" panose="02040503050406030204" pitchFamily="18" charset="0"/>
                                      <a:ea typeface="Cambria Math" panose="02040503050406030204" pitchFamily="18" charset="0"/>
                                    </a:rPr>
                                    <m:t>lim</m:t>
                                  </m:r>
                                </m:e>
                                <m:lim>
                                  <m:r>
                                    <a:rPr lang="en-GB" b="0" i="1" smtClean="0">
                                      <a:latin typeface="Cambria Math" panose="02040503050406030204" pitchFamily="18" charset="0"/>
                                      <a:ea typeface="Cambria Math" panose="02040503050406030204" pitchFamily="18" charset="0"/>
                                    </a:rPr>
                                    <m:t>𝜀</m:t>
                                  </m:r>
                                  <m:r>
                                    <a:rPr lang="en-GB" b="0" i="1" smtClean="0">
                                      <a:latin typeface="Cambria Math" panose="02040503050406030204" pitchFamily="18" charset="0"/>
                                      <a:ea typeface="Cambria Math" panose="02040503050406030204" pitchFamily="18" charset="0"/>
                                    </a:rPr>
                                    <m:t>→0</m:t>
                                  </m:r>
                                </m:lim>
                              </m:limLow>
                            </m:fName>
                            <m:e>
                              <m:r>
                                <a:rPr lang="en-GB" b="0" i="1" smtClean="0">
                                  <a:latin typeface="Cambria Math" panose="02040503050406030204" pitchFamily="18" charset="0"/>
                                  <a:ea typeface="Cambria Math" panose="02040503050406030204" pitchFamily="18" charset="0"/>
                                </a:rPr>
                                <m:t>𝛼𝜀</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1+</m:t>
                                  </m:r>
                                  <m:f>
                                    <m:fPr>
                                      <m:ctrlPr>
                                        <a:rPr lang="en-GB"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2</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𝑘</m:t>
                                          </m:r>
                                        </m:e>
                                        <m:sub>
                                          <m:r>
                                            <a:rPr lang="en-GB" b="0" i="1" smtClean="0">
                                              <a:latin typeface="Cambria Math" panose="02040503050406030204" pitchFamily="18" charset="0"/>
                                              <a:ea typeface="Cambria Math" panose="02040503050406030204" pitchFamily="18" charset="0"/>
                                            </a:rPr>
                                            <m:t>𝐵</m:t>
                                          </m:r>
                                        </m:sub>
                                      </m:sSub>
                                      <m:r>
                                        <a:rPr lang="en-GB" b="0" i="1" smtClean="0">
                                          <a:latin typeface="Cambria Math" panose="02040503050406030204" pitchFamily="18" charset="0"/>
                                          <a:ea typeface="Cambria Math" panose="02040503050406030204" pitchFamily="18" charset="0"/>
                                        </a:rPr>
                                        <m:t>𝑇</m:t>
                                      </m:r>
                                    </m:num>
                                    <m:den>
                                      <m:r>
                                        <a:rPr lang="en-GB" b="0" i="1" smtClean="0">
                                          <a:latin typeface="Cambria Math" panose="02040503050406030204" pitchFamily="18" charset="0"/>
                                          <a:ea typeface="Cambria Math" panose="02040503050406030204" pitchFamily="18" charset="0"/>
                                        </a:rPr>
                                        <m:t>𝜀</m:t>
                                      </m:r>
                                    </m:den>
                                  </m:f>
                                </m:e>
                              </m:d>
                              <m:r>
                                <a:rPr lang="en-GB" b="0" i="1" smtClean="0">
                                  <a:latin typeface="Cambria Math" panose="02040503050406030204" pitchFamily="18" charset="0"/>
                                  <a:ea typeface="Cambria Math" panose="02040503050406030204" pitchFamily="18" charset="0"/>
                                </a:rPr>
                                <m:t>=4</m:t>
                              </m:r>
                              <m:r>
                                <a:rPr lang="en-GB" b="0" i="1" smtClean="0">
                                  <a:latin typeface="Cambria Math" panose="02040503050406030204" pitchFamily="18" charset="0"/>
                                  <a:ea typeface="Cambria Math" panose="02040503050406030204" pitchFamily="18" charset="0"/>
                                </a:rPr>
                                <m:t>𝜋𝛼</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𝑘</m:t>
                                  </m:r>
                                </m:e>
                                <m:sub>
                                  <m:r>
                                    <a:rPr lang="en-GB" b="0" i="1" smtClean="0">
                                      <a:latin typeface="Cambria Math" panose="02040503050406030204" pitchFamily="18" charset="0"/>
                                      <a:ea typeface="Cambria Math" panose="02040503050406030204" pitchFamily="18" charset="0"/>
                                    </a:rPr>
                                    <m:t>𝐵</m:t>
                                  </m:r>
                                </m:sub>
                              </m:sSub>
                              <m:r>
                                <a:rPr lang="en-GB" b="0" i="1" smtClean="0">
                                  <a:latin typeface="Cambria Math" panose="02040503050406030204" pitchFamily="18" charset="0"/>
                                  <a:ea typeface="Cambria Math" panose="02040503050406030204" pitchFamily="18" charset="0"/>
                                </a:rPr>
                                <m:t>𝑇</m:t>
                              </m:r>
                            </m:e>
                          </m:func>
                        </m:e>
                      </m:func>
                    </m:oMath>
                  </m:oMathPara>
                </a14:m>
                <a:endParaRPr lang="en-GB" dirty="0"/>
              </a:p>
            </p:txBody>
          </p:sp>
        </mc:Choice>
        <mc:Fallback xmlns="">
          <p:sp>
            <p:nvSpPr>
              <p:cNvPr id="10" name="TextBox 9">
                <a:extLst>
                  <a:ext uri="{FF2B5EF4-FFF2-40B4-BE49-F238E27FC236}">
                    <a16:creationId xmlns:a16="http://schemas.microsoft.com/office/drawing/2014/main" id="{A2968AB3-8253-41EE-B2B4-C5DAC577C3E9}"/>
                  </a:ext>
                </a:extLst>
              </p:cNvPr>
              <p:cNvSpPr txBox="1">
                <a:spLocks noRot="1" noChangeAspect="1" noMove="1" noResize="1" noEditPoints="1" noAdjustHandles="1" noChangeArrowheads="1" noChangeShapeType="1" noTextEdit="1"/>
              </p:cNvSpPr>
              <p:nvPr/>
            </p:nvSpPr>
            <p:spPr>
              <a:xfrm>
                <a:off x="1236174" y="4221456"/>
                <a:ext cx="6691768" cy="622350"/>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2AFA6F8-15FB-40F6-AFE1-7F80FEF3D05D}"/>
                  </a:ext>
                </a:extLst>
              </p:cNvPr>
              <p:cNvSpPr txBox="1"/>
              <p:nvPr/>
            </p:nvSpPr>
            <p:spPr>
              <a:xfrm>
                <a:off x="8531258" y="4092447"/>
                <a:ext cx="3115148" cy="8803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i="1" smtClean="0">
                              <a:latin typeface="Cambria Math" panose="02040503050406030204" pitchFamily="18" charset="0"/>
                            </a:rPr>
                          </m:ctrlPr>
                        </m:dPr>
                        <m:e>
                          <m:r>
                            <a:rPr lang="en-GB" b="0" i="1" smtClean="0">
                              <a:latin typeface="Cambria Math" panose="02040503050406030204" pitchFamily="18" charset="0"/>
                            </a:rPr>
                            <m:t>𝑁</m:t>
                          </m:r>
                          <m:d>
                            <m:dPr>
                              <m:ctrlPr>
                                <a:rPr lang="en-GB" b="0" i="1" smtClean="0">
                                  <a:latin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𝜀</m:t>
                              </m:r>
                            </m:e>
                          </m:d>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𝑒𝑥𝑝</m:t>
                              </m:r>
                              <m:d>
                                <m:dPr>
                                  <m:begChr m:val="{"/>
                                  <m:endChr m:val="}"/>
                                  <m:ctrlPr>
                                    <a:rPr lang="en-GB" b="0" i="1" smtClean="0">
                                      <a:latin typeface="Cambria Math" panose="02040503050406030204" pitchFamily="18" charset="0"/>
                                    </a:rPr>
                                  </m:ctrlPr>
                                </m:dPr>
                                <m:e>
                                  <m:f>
                                    <m:fPr>
                                      <m:ctrlPr>
                                        <a:rPr lang="en-GB" b="0" i="1" smtClean="0">
                                          <a:latin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𝜀</m:t>
                                      </m:r>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𝑘</m:t>
                                          </m:r>
                                        </m:e>
                                        <m:sub>
                                          <m:r>
                                            <a:rPr lang="en-GB" b="0" i="1" smtClean="0">
                                              <a:latin typeface="Cambria Math" panose="02040503050406030204" pitchFamily="18" charset="0"/>
                                            </a:rPr>
                                            <m:t>𝐵</m:t>
                                          </m:r>
                                        </m:sub>
                                      </m:sSub>
                                      <m:r>
                                        <a:rPr lang="en-GB" b="0" i="1" smtClean="0">
                                          <a:latin typeface="Cambria Math" panose="02040503050406030204" pitchFamily="18" charset="0"/>
                                        </a:rPr>
                                        <m:t>𝑇</m:t>
                                      </m:r>
                                    </m:den>
                                  </m:f>
                                </m:e>
                              </m:d>
                              <m:r>
                                <a:rPr lang="en-GB" b="0" i="1" smtClean="0">
                                  <a:latin typeface="Cambria Math" panose="02040503050406030204" pitchFamily="18" charset="0"/>
                                </a:rPr>
                                <m:t>−1</m:t>
                              </m:r>
                            </m:den>
                          </m:f>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ea typeface="Cambria Math" panose="02040503050406030204" pitchFamily="18" charset="0"/>
                                </a:rPr>
                              </m:ctrlPr>
                            </m:fPr>
                            <m:num>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𝑘</m:t>
                                  </m:r>
                                </m:e>
                                <m:sub>
                                  <m:r>
                                    <a:rPr lang="en-GB" b="0" i="1" smtClean="0">
                                      <a:latin typeface="Cambria Math" panose="02040503050406030204" pitchFamily="18" charset="0"/>
                                      <a:ea typeface="Cambria Math" panose="02040503050406030204" pitchFamily="18" charset="0"/>
                                    </a:rPr>
                                    <m:t>𝐵</m:t>
                                  </m:r>
                                </m:sub>
                              </m:sSub>
                              <m:r>
                                <a:rPr lang="en-GB" b="0" i="1" smtClean="0">
                                  <a:latin typeface="Cambria Math" panose="02040503050406030204" pitchFamily="18" charset="0"/>
                                  <a:ea typeface="Cambria Math" panose="02040503050406030204" pitchFamily="18" charset="0"/>
                                </a:rPr>
                                <m:t>𝑇</m:t>
                              </m:r>
                            </m:num>
                            <m:den>
                              <m:r>
                                <a:rPr lang="en-GB" b="0" i="1" smtClean="0">
                                  <a:latin typeface="Cambria Math" panose="02040503050406030204" pitchFamily="18" charset="0"/>
                                  <a:ea typeface="Cambria Math" panose="02040503050406030204" pitchFamily="18" charset="0"/>
                                </a:rPr>
                                <m:t>𝜀</m:t>
                              </m:r>
                            </m:den>
                          </m:f>
                        </m:e>
                      </m:d>
                    </m:oMath>
                  </m:oMathPara>
                </a14:m>
                <a:endParaRPr lang="en-GB"/>
              </a:p>
            </p:txBody>
          </p:sp>
        </mc:Choice>
        <mc:Fallback xmlns="">
          <p:sp>
            <p:nvSpPr>
              <p:cNvPr id="11" name="TextBox 10">
                <a:extLst>
                  <a:ext uri="{FF2B5EF4-FFF2-40B4-BE49-F238E27FC236}">
                    <a16:creationId xmlns:a16="http://schemas.microsoft.com/office/drawing/2014/main" id="{82AFA6F8-15FB-40F6-AFE1-7F80FEF3D05D}"/>
                  </a:ext>
                </a:extLst>
              </p:cNvPr>
              <p:cNvSpPr txBox="1">
                <a:spLocks noRot="1" noChangeAspect="1" noMove="1" noResize="1" noEditPoints="1" noAdjustHandles="1" noChangeArrowheads="1" noChangeShapeType="1" noTextEdit="1"/>
              </p:cNvSpPr>
              <p:nvPr/>
            </p:nvSpPr>
            <p:spPr>
              <a:xfrm>
                <a:off x="8531258" y="4092447"/>
                <a:ext cx="3115148" cy="880369"/>
              </a:xfrm>
              <a:prstGeom prst="rect">
                <a:avLst/>
              </a:prstGeom>
              <a:blipFill>
                <a:blip r:embed="rId5"/>
                <a:stretch>
                  <a:fillRect b="-6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639626B-7DD8-4BA3-88EF-8E25CBD1B041}"/>
                  </a:ext>
                </a:extLst>
              </p:cNvPr>
              <p:cNvSpPr txBox="1"/>
              <p:nvPr/>
            </p:nvSpPr>
            <p:spPr>
              <a:xfrm>
                <a:off x="-308727" y="5141933"/>
                <a:ext cx="609442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Γ</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𝜂</m:t>
                          </m:r>
                        </m:e>
                      </m:d>
                      <m:r>
                        <a:rPr lang="en-GB" b="0" i="1" smtClean="0">
                          <a:latin typeface="Cambria Math" panose="02040503050406030204" pitchFamily="18" charset="0"/>
                          <a:ea typeface="Cambria Math" panose="02040503050406030204" pitchFamily="18" charset="0"/>
                        </a:rPr>
                        <m:t>=2</m:t>
                      </m:r>
                      <m:r>
                        <a:rPr lang="en-GB" b="0" i="1" smtClean="0">
                          <a:latin typeface="Cambria Math" panose="02040503050406030204" pitchFamily="18" charset="0"/>
                          <a:ea typeface="Cambria Math" panose="02040503050406030204" pitchFamily="18" charset="0"/>
                        </a:rPr>
                        <m:t>𝜋</m:t>
                      </m:r>
                      <m:r>
                        <a:rPr lang="en-GB" b="0" i="1" smtClean="0">
                          <a:latin typeface="Cambria Math" panose="02040503050406030204" pitchFamily="18" charset="0"/>
                          <a:ea typeface="Cambria Math" panose="02040503050406030204" pitchFamily="18" charset="0"/>
                        </a:rPr>
                        <m:t>𝐽</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𝜂</m:t>
                          </m:r>
                        </m:e>
                      </m:d>
                      <m:r>
                        <a:rPr lang="en-GB" b="0" i="1" smtClean="0">
                          <a:latin typeface="Cambria Math" panose="02040503050406030204" pitchFamily="18" charset="0"/>
                          <a:ea typeface="Cambria Math" panose="02040503050406030204" pitchFamily="18" charset="0"/>
                        </a:rPr>
                        <m:t>=2</m:t>
                      </m:r>
                      <m:r>
                        <a:rPr lang="en-GB" b="0" i="1" smtClean="0">
                          <a:latin typeface="Cambria Math" panose="02040503050406030204" pitchFamily="18" charset="0"/>
                          <a:ea typeface="Cambria Math" panose="02040503050406030204" pitchFamily="18" charset="0"/>
                        </a:rPr>
                        <m:t>𝜋𝛼𝜂</m:t>
                      </m:r>
                    </m:oMath>
                  </m:oMathPara>
                </a14:m>
                <a:endParaRPr lang="en-GB"/>
              </a:p>
            </p:txBody>
          </p:sp>
        </mc:Choice>
        <mc:Fallback xmlns="">
          <p:sp>
            <p:nvSpPr>
              <p:cNvPr id="14" name="TextBox 13">
                <a:extLst>
                  <a:ext uri="{FF2B5EF4-FFF2-40B4-BE49-F238E27FC236}">
                    <a16:creationId xmlns:a16="http://schemas.microsoft.com/office/drawing/2014/main" id="{B639626B-7DD8-4BA3-88EF-8E25CBD1B041}"/>
                  </a:ext>
                </a:extLst>
              </p:cNvPr>
              <p:cNvSpPr txBox="1">
                <a:spLocks noRot="1" noChangeAspect="1" noMove="1" noResize="1" noEditPoints="1" noAdjustHandles="1" noChangeArrowheads="1" noChangeShapeType="1" noTextEdit="1"/>
              </p:cNvSpPr>
              <p:nvPr/>
            </p:nvSpPr>
            <p:spPr>
              <a:xfrm>
                <a:off x="-308727" y="5141933"/>
                <a:ext cx="6094428" cy="369332"/>
              </a:xfrm>
              <a:prstGeom prst="rect">
                <a:avLst/>
              </a:prstGeom>
              <a:blipFill>
                <a:blip r:embed="rId6"/>
                <a:stretch>
                  <a:fillRect b="-14754"/>
                </a:stretch>
              </a:blipFill>
            </p:spPr>
            <p:txBody>
              <a:bodyPr/>
              <a:lstStyle/>
              <a:p>
                <a:r>
                  <a:rPr lang="en-GB">
                    <a:noFill/>
                  </a:rPr>
                  <a:t> </a:t>
                </a:r>
              </a:p>
            </p:txBody>
          </p:sp>
        </mc:Fallback>
      </mc:AlternateContent>
      <p:sp>
        <p:nvSpPr>
          <p:cNvPr id="6" name="Slide Number Placeholder 5">
            <a:extLst>
              <a:ext uri="{FF2B5EF4-FFF2-40B4-BE49-F238E27FC236}">
                <a16:creationId xmlns:a16="http://schemas.microsoft.com/office/drawing/2014/main" id="{E2C5FFE3-847D-48C2-B7A6-5A38AC6795E4}"/>
              </a:ext>
            </a:extLst>
          </p:cNvPr>
          <p:cNvSpPr>
            <a:spLocks noGrp="1"/>
          </p:cNvSpPr>
          <p:nvPr>
            <p:ph type="sldNum" sz="quarter" idx="12"/>
          </p:nvPr>
        </p:nvSpPr>
        <p:spPr/>
        <p:txBody>
          <a:bodyPr/>
          <a:lstStyle/>
          <a:p>
            <a:fld id="{34B7E4EF-A1BD-40F4-AB7B-04F084DD991D}" type="slidenum">
              <a:rPr lang="en-US" sz="1600" smtClean="0"/>
              <a:t>20</a:t>
            </a:fld>
            <a:endParaRPr lang="en-US" sz="1600"/>
          </a:p>
        </p:txBody>
      </p:sp>
    </p:spTree>
    <p:extLst>
      <p:ext uri="{BB962C8B-B14F-4D97-AF65-F5344CB8AC3E}">
        <p14:creationId xmlns:p14="http://schemas.microsoft.com/office/powerpoint/2010/main" val="36319773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6407C-6422-4BFD-881D-FFE7554CEEA2}"/>
              </a:ext>
            </a:extLst>
          </p:cNvPr>
          <p:cNvSpPr>
            <a:spLocks noGrp="1"/>
          </p:cNvSpPr>
          <p:nvPr>
            <p:ph type="title"/>
          </p:nvPr>
        </p:nvSpPr>
        <p:spPr/>
        <p:txBody>
          <a:bodyPr/>
          <a:lstStyle/>
          <a:p>
            <a:pPr algn="ctr"/>
            <a:r>
              <a:rPr lang="en-GB"/>
              <a:t>Quantum trajectories: Spin-boson model without tunnelling contd.</a:t>
            </a:r>
          </a:p>
        </p:txBody>
      </p:sp>
      <p:pic>
        <p:nvPicPr>
          <p:cNvPr id="5" name="Picture 4" descr="Chart, histogram&#10;&#10;Description automatically generated">
            <a:extLst>
              <a:ext uri="{FF2B5EF4-FFF2-40B4-BE49-F238E27FC236}">
                <a16:creationId xmlns:a16="http://schemas.microsoft.com/office/drawing/2014/main" id="{873E9532-0611-48F0-90D3-E55749801ADD}"/>
              </a:ext>
            </a:extLst>
          </p:cNvPr>
          <p:cNvPicPr>
            <a:picLocks noChangeAspect="1"/>
          </p:cNvPicPr>
          <p:nvPr/>
        </p:nvPicPr>
        <p:blipFill>
          <a:blip r:embed="rId2"/>
          <a:stretch>
            <a:fillRect/>
          </a:stretch>
        </p:blipFill>
        <p:spPr>
          <a:xfrm>
            <a:off x="804421" y="2656002"/>
            <a:ext cx="6584912" cy="2813136"/>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C7A5CA6-D6FC-4C11-8447-D84CA1B77ED6}"/>
                  </a:ext>
                </a:extLst>
              </p:cNvPr>
              <p:cNvSpPr txBox="1"/>
              <p:nvPr/>
            </p:nvSpPr>
            <p:spPr>
              <a:xfrm>
                <a:off x="7609002" y="2851083"/>
                <a:ext cx="3995394" cy="2363532"/>
              </a:xfrm>
              <a:prstGeom prst="rect">
                <a:avLst/>
              </a:prstGeom>
              <a:noFill/>
            </p:spPr>
            <p:txBody>
              <a:bodyPr wrap="square" rtlCol="0">
                <a:spAutoFit/>
              </a:bodyPr>
              <a:lstStyle/>
              <a:p>
                <a:r>
                  <a:rPr lang="en-GB" sz="1100"/>
                  <a:t>Figure 7: Illustrative example of quantum trajectories for the spin-boson model with tunnelling, working in the energy </a:t>
                </a:r>
                <a:r>
                  <a:rPr lang="en-GB" sz="1100" err="1"/>
                  <a:t>eigenbasis</a:t>
                </a:r>
                <a:r>
                  <a:rPr lang="en-GB" sz="1100"/>
                  <a:t>. Right: population of the excited state for two random sample trajectories propagating in time, one starting in the ground state (solid blue line) and one in the excited state (dashed red line). Left: population of the excited state averaged over 2000 trajectories compared with the exact solution calculated from direct integration of the master equation using the Python </a:t>
                </a:r>
                <a:r>
                  <a:rPr lang="en-GB" sz="1100" err="1"/>
                  <a:t>QuTiP</a:t>
                </a:r>
                <a:r>
                  <a:rPr lang="en-GB" sz="1100"/>
                  <a:t> package [20]. In both cases we choose detuning </a:t>
                </a:r>
                <a:r>
                  <a:rPr lang="ko-KR" altLang="en-US" sz="1100" err="1">
                    <a:latin typeface="Times New Roman" panose="02020603050405020304" pitchFamily="18" charset="0"/>
                    <a:cs typeface="Times New Roman" panose="02020603050405020304" pitchFamily="18" charset="0"/>
                  </a:rPr>
                  <a:t>ν</a:t>
                </a:r>
                <a:r>
                  <a:rPr lang="ko-KR" altLang="en-US" sz="1100"/>
                  <a:t> </a:t>
                </a:r>
                <a:r>
                  <a:rPr lang="en-US" altLang="ko-KR" sz="1100"/>
                  <a:t>= 0, </a:t>
                </a:r>
                <a:r>
                  <a:rPr lang="en-GB" sz="1100"/>
                  <a:t>tunnelling </a:t>
                </a:r>
                <a:r>
                  <a:rPr lang="el-GR" sz="1100"/>
                  <a:t>Δ = 1</a:t>
                </a:r>
                <a:r>
                  <a:rPr lang="en-GB" sz="1100" err="1"/>
                  <a:t>meV</a:t>
                </a:r>
                <a:r>
                  <a:rPr lang="en-GB" sz="1100"/>
                  <a:t>, optical transition frequency </a:t>
                </a:r>
                <a14:m>
                  <m:oMath xmlns:m="http://schemas.openxmlformats.org/officeDocument/2006/math">
                    <m:r>
                      <a:rPr lang="en-GB" sz="1100" i="1" smtClean="0">
                        <a:latin typeface="Cambria Math" panose="02040503050406030204" pitchFamily="18" charset="0"/>
                        <a:ea typeface="Cambria Math" panose="02040503050406030204" pitchFamily="18" charset="0"/>
                      </a:rPr>
                      <m:t>𝜔</m:t>
                    </m:r>
                  </m:oMath>
                </a14:m>
                <a:r>
                  <a:rPr lang="ko-KR" altLang="en-US" sz="1100"/>
                  <a:t> </a:t>
                </a:r>
                <a:r>
                  <a:rPr lang="en-US" altLang="ko-KR" sz="1100"/>
                  <a:t>= 1</a:t>
                </a:r>
                <a:r>
                  <a:rPr lang="en-GB" sz="1100"/>
                  <a:t>eV, coupling strength </a:t>
                </a:r>
                <a14:m>
                  <m:oMath xmlns:m="http://schemas.openxmlformats.org/officeDocument/2006/math">
                    <m:r>
                      <a:rPr lang="en-GB" sz="1100" i="1" smtClean="0">
                        <a:latin typeface="Cambria Math" panose="02040503050406030204" pitchFamily="18" charset="0"/>
                        <a:ea typeface="Cambria Math" panose="02040503050406030204" pitchFamily="18" charset="0"/>
                      </a:rPr>
                      <m:t>𝛼</m:t>
                    </m:r>
                    <m:r>
                      <a:rPr lang="en-GB" sz="1100" b="0" i="1" smtClean="0">
                        <a:latin typeface="Cambria Math" panose="02040503050406030204" pitchFamily="18" charset="0"/>
                        <a:ea typeface="Cambria Math" panose="02040503050406030204" pitchFamily="18" charset="0"/>
                      </a:rPr>
                      <m:t>=</m:t>
                    </m:r>
                    <m:f>
                      <m:fPr>
                        <m:ctrlPr>
                          <a:rPr lang="en-GB" sz="1100" b="0" i="1" smtClean="0">
                            <a:latin typeface="Cambria Math" panose="02040503050406030204" pitchFamily="18" charset="0"/>
                            <a:ea typeface="Cambria Math" panose="02040503050406030204" pitchFamily="18" charset="0"/>
                          </a:rPr>
                        </m:ctrlPr>
                      </m:fPr>
                      <m:num>
                        <m:r>
                          <a:rPr lang="en-GB" sz="1100" b="0" i="1" smtClean="0">
                            <a:latin typeface="Cambria Math" panose="02040503050406030204" pitchFamily="18" charset="0"/>
                            <a:ea typeface="Cambria Math" panose="02040503050406030204" pitchFamily="18" charset="0"/>
                          </a:rPr>
                          <m:t>1</m:t>
                        </m:r>
                      </m:num>
                      <m:den>
                        <m:r>
                          <a:rPr lang="en-GB" sz="1100" b="0" i="1" smtClean="0">
                            <a:latin typeface="Cambria Math" panose="02040503050406030204" pitchFamily="18" charset="0"/>
                            <a:ea typeface="Cambria Math" panose="02040503050406030204" pitchFamily="18" charset="0"/>
                          </a:rPr>
                          <m:t>12</m:t>
                        </m:r>
                        <m:r>
                          <a:rPr lang="en-GB" sz="1100" b="0" i="1" smtClean="0">
                            <a:latin typeface="Cambria Math" panose="02040503050406030204" pitchFamily="18" charset="0"/>
                            <a:ea typeface="Cambria Math" panose="02040503050406030204" pitchFamily="18" charset="0"/>
                          </a:rPr>
                          <m:t>𝜋</m:t>
                        </m:r>
                      </m:den>
                    </m:f>
                  </m:oMath>
                </a14:m>
                <a:r>
                  <a:rPr lang="ko-KR" altLang="en-US" sz="1100"/>
                  <a:t>  </a:t>
                </a:r>
                <a:r>
                  <a:rPr lang="en-GB" sz="1100"/>
                  <a:t>and temperature T</a:t>
                </a:r>
                <a:r>
                  <a:rPr lang="ko-KR" altLang="en-US" sz="1100"/>
                  <a:t> </a:t>
                </a:r>
                <a:r>
                  <a:rPr lang="en-US" altLang="ko-KR" sz="1100"/>
                  <a:t>= 5000</a:t>
                </a:r>
                <a:r>
                  <a:rPr lang="en-GB" sz="1100"/>
                  <a:t>K.</a:t>
                </a:r>
              </a:p>
            </p:txBody>
          </p:sp>
        </mc:Choice>
        <mc:Fallback xmlns="">
          <p:sp>
            <p:nvSpPr>
              <p:cNvPr id="6" name="TextBox 5">
                <a:extLst>
                  <a:ext uri="{FF2B5EF4-FFF2-40B4-BE49-F238E27FC236}">
                    <a16:creationId xmlns:a16="http://schemas.microsoft.com/office/drawing/2014/main" id="{AC7A5CA6-D6FC-4C11-8447-D84CA1B77ED6}"/>
                  </a:ext>
                </a:extLst>
              </p:cNvPr>
              <p:cNvSpPr txBox="1">
                <a:spLocks noRot="1" noChangeAspect="1" noMove="1" noResize="1" noEditPoints="1" noAdjustHandles="1" noChangeArrowheads="1" noChangeShapeType="1" noTextEdit="1"/>
              </p:cNvSpPr>
              <p:nvPr/>
            </p:nvSpPr>
            <p:spPr>
              <a:xfrm>
                <a:off x="7609002" y="2851083"/>
                <a:ext cx="3995394" cy="2363532"/>
              </a:xfrm>
              <a:prstGeom prst="rect">
                <a:avLst/>
              </a:prstGeom>
              <a:blipFill>
                <a:blip r:embed="rId3"/>
                <a:stretch>
                  <a:fillRect t="-258" r="-457"/>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72FB10E9-324B-477D-8B6D-B78302FE7CDB}"/>
              </a:ext>
            </a:extLst>
          </p:cNvPr>
          <p:cNvSpPr>
            <a:spLocks noGrp="1"/>
          </p:cNvSpPr>
          <p:nvPr>
            <p:ph type="sldNum" sz="quarter" idx="12"/>
          </p:nvPr>
        </p:nvSpPr>
        <p:spPr/>
        <p:txBody>
          <a:bodyPr/>
          <a:lstStyle/>
          <a:p>
            <a:fld id="{34B7E4EF-A1BD-40F4-AB7B-04F084DD991D}" type="slidenum">
              <a:rPr lang="en-US" sz="1600" smtClean="0"/>
              <a:t>21</a:t>
            </a:fld>
            <a:endParaRPr lang="en-US"/>
          </a:p>
        </p:txBody>
      </p:sp>
    </p:spTree>
    <p:extLst>
      <p:ext uri="{BB962C8B-B14F-4D97-AF65-F5344CB8AC3E}">
        <p14:creationId xmlns:p14="http://schemas.microsoft.com/office/powerpoint/2010/main" val="8928722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48A56-3157-415B-AFD3-72BE89C4A9E4}"/>
              </a:ext>
            </a:extLst>
          </p:cNvPr>
          <p:cNvSpPr>
            <a:spLocks noGrp="1"/>
          </p:cNvSpPr>
          <p:nvPr>
            <p:ph type="title"/>
          </p:nvPr>
        </p:nvSpPr>
        <p:spPr/>
        <p:txBody>
          <a:bodyPr/>
          <a:lstStyle/>
          <a:p>
            <a:pPr algn="ctr"/>
            <a:r>
              <a:rPr lang="en-GB"/>
              <a:t>Errors analysis on trajectory solutions</a:t>
            </a:r>
          </a:p>
        </p:txBody>
      </p:sp>
      <p:pic>
        <p:nvPicPr>
          <p:cNvPr id="3" name="Picture 2">
            <a:extLst>
              <a:ext uri="{FF2B5EF4-FFF2-40B4-BE49-F238E27FC236}">
                <a16:creationId xmlns:a16="http://schemas.microsoft.com/office/drawing/2014/main" id="{8CF441B0-BE32-4F64-811F-CA15C2CA7FAC}"/>
              </a:ext>
            </a:extLst>
          </p:cNvPr>
          <p:cNvPicPr>
            <a:picLocks noChangeAspect="1"/>
          </p:cNvPicPr>
          <p:nvPr/>
        </p:nvPicPr>
        <p:blipFill>
          <a:blip r:embed="rId2"/>
          <a:stretch>
            <a:fillRect/>
          </a:stretch>
        </p:blipFill>
        <p:spPr>
          <a:xfrm>
            <a:off x="963105" y="1903432"/>
            <a:ext cx="5346174" cy="3564116"/>
          </a:xfrm>
          <a:prstGeom prst="rect">
            <a:avLst/>
          </a:prstGeom>
        </p:spPr>
      </p:pic>
      <p:sp>
        <p:nvSpPr>
          <p:cNvPr id="4" name="TextBox 3">
            <a:extLst>
              <a:ext uri="{FF2B5EF4-FFF2-40B4-BE49-F238E27FC236}">
                <a16:creationId xmlns:a16="http://schemas.microsoft.com/office/drawing/2014/main" id="{4B9B5E42-7D32-4A14-89BC-84C899A02437}"/>
              </a:ext>
            </a:extLst>
          </p:cNvPr>
          <p:cNvSpPr txBox="1"/>
          <p:nvPr/>
        </p:nvSpPr>
        <p:spPr>
          <a:xfrm>
            <a:off x="1140642" y="5540233"/>
            <a:ext cx="5272332" cy="600164"/>
          </a:xfrm>
          <a:prstGeom prst="rect">
            <a:avLst/>
          </a:prstGeom>
          <a:noFill/>
        </p:spPr>
        <p:txBody>
          <a:bodyPr wrap="square" rtlCol="0">
            <a:spAutoFit/>
          </a:bodyPr>
          <a:lstStyle/>
          <a:p>
            <a:r>
              <a:rPr lang="en-GB" sz="1100" dirty="0"/>
              <a:t>Figure 8: A plot showing how the statistical error (dashed red line) and the absolute error (blue scatter plot), which is the difference between the numerical and analytical result, vary with the number of trajectories.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F264729-EEFF-4CB5-9C88-2C3916D86B5D}"/>
                  </a:ext>
                </a:extLst>
              </p:cNvPr>
              <p:cNvSpPr txBox="1"/>
              <p:nvPr/>
            </p:nvSpPr>
            <p:spPr>
              <a:xfrm>
                <a:off x="9417378" y="3399352"/>
                <a:ext cx="921854" cy="5722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rPr>
                            <m:t>𝐴</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Δ</m:t>
                          </m:r>
                          <m:r>
                            <a:rPr lang="en-GB" b="0" i="1" smtClean="0">
                              <a:latin typeface="Cambria Math" panose="02040503050406030204" pitchFamily="18" charset="0"/>
                              <a:ea typeface="Cambria Math" panose="02040503050406030204" pitchFamily="18" charset="0"/>
                            </a:rPr>
                            <m:t>𝐴</m:t>
                          </m:r>
                        </m:num>
                        <m:den>
                          <m:rad>
                            <m:radPr>
                              <m:degHide m:val="on"/>
                              <m:ctrlPr>
                                <a:rPr lang="en-GB" b="0" i="1" smtClean="0">
                                  <a:latin typeface="Cambria Math" panose="02040503050406030204" pitchFamily="18" charset="0"/>
                                </a:rPr>
                              </m:ctrlPr>
                            </m:radPr>
                            <m:deg/>
                            <m:e>
                              <m:r>
                                <a:rPr lang="en-GB" b="0" i="1" smtClean="0">
                                  <a:latin typeface="Cambria Math" panose="02040503050406030204" pitchFamily="18" charset="0"/>
                                </a:rPr>
                                <m:t>𝑁</m:t>
                              </m:r>
                            </m:e>
                          </m:rad>
                        </m:den>
                      </m:f>
                    </m:oMath>
                  </m:oMathPara>
                </a14:m>
                <a:endParaRPr lang="en-GB"/>
              </a:p>
            </p:txBody>
          </p:sp>
        </mc:Choice>
        <mc:Fallback xmlns="">
          <p:sp>
            <p:nvSpPr>
              <p:cNvPr id="6" name="TextBox 5">
                <a:extLst>
                  <a:ext uri="{FF2B5EF4-FFF2-40B4-BE49-F238E27FC236}">
                    <a16:creationId xmlns:a16="http://schemas.microsoft.com/office/drawing/2014/main" id="{4F264729-EEFF-4CB5-9C88-2C3916D86B5D}"/>
                  </a:ext>
                </a:extLst>
              </p:cNvPr>
              <p:cNvSpPr txBox="1">
                <a:spLocks noRot="1" noChangeAspect="1" noMove="1" noResize="1" noEditPoints="1" noAdjustHandles="1" noChangeArrowheads="1" noChangeShapeType="1" noTextEdit="1"/>
              </p:cNvSpPr>
              <p:nvPr/>
            </p:nvSpPr>
            <p:spPr>
              <a:xfrm>
                <a:off x="9417378" y="3399352"/>
                <a:ext cx="921854" cy="572273"/>
              </a:xfrm>
              <a:prstGeom prst="rect">
                <a:avLst/>
              </a:prstGeom>
              <a:blipFill>
                <a:blip r:embed="rId3"/>
                <a:stretch>
                  <a:fillRect/>
                </a:stretch>
              </a:blipFill>
            </p:spPr>
            <p:txBody>
              <a:bodyPr/>
              <a:lstStyle/>
              <a:p>
                <a:r>
                  <a:rPr lang="en-GB">
                    <a:noFill/>
                  </a:rPr>
                  <a:t> </a:t>
                </a:r>
              </a:p>
            </p:txBody>
          </p:sp>
        </mc:Fallback>
      </mc:AlternateContent>
      <p:sp>
        <p:nvSpPr>
          <p:cNvPr id="7" name="TextBox 6">
            <a:extLst>
              <a:ext uri="{FF2B5EF4-FFF2-40B4-BE49-F238E27FC236}">
                <a16:creationId xmlns:a16="http://schemas.microsoft.com/office/drawing/2014/main" id="{830829CB-8857-404F-B203-28B07788A058}"/>
              </a:ext>
            </a:extLst>
          </p:cNvPr>
          <p:cNvSpPr txBox="1"/>
          <p:nvPr/>
        </p:nvSpPr>
        <p:spPr>
          <a:xfrm>
            <a:off x="7052623" y="3500823"/>
            <a:ext cx="1998483" cy="369332"/>
          </a:xfrm>
          <a:prstGeom prst="rect">
            <a:avLst/>
          </a:prstGeom>
          <a:noFill/>
        </p:spPr>
        <p:txBody>
          <a:bodyPr wrap="square" rtlCol="0">
            <a:spAutoFit/>
          </a:bodyPr>
          <a:lstStyle/>
          <a:p>
            <a:r>
              <a:rPr lang="en-GB" b="1"/>
              <a:t>Statistical error:</a:t>
            </a:r>
          </a:p>
        </p:txBody>
      </p:sp>
      <p:sp>
        <p:nvSpPr>
          <p:cNvPr id="8" name="Slide Number Placeholder 7">
            <a:extLst>
              <a:ext uri="{FF2B5EF4-FFF2-40B4-BE49-F238E27FC236}">
                <a16:creationId xmlns:a16="http://schemas.microsoft.com/office/drawing/2014/main" id="{97D45DE2-2101-4335-8079-C8FFF81C43D9}"/>
              </a:ext>
            </a:extLst>
          </p:cNvPr>
          <p:cNvSpPr>
            <a:spLocks noGrp="1"/>
          </p:cNvSpPr>
          <p:nvPr>
            <p:ph type="sldNum" sz="quarter" idx="12"/>
          </p:nvPr>
        </p:nvSpPr>
        <p:spPr/>
        <p:txBody>
          <a:bodyPr/>
          <a:lstStyle/>
          <a:p>
            <a:fld id="{34B7E4EF-A1BD-40F4-AB7B-04F084DD991D}" type="slidenum">
              <a:rPr lang="en-US" sz="1600" smtClean="0"/>
              <a:t>22</a:t>
            </a:fld>
            <a:endParaRPr lang="en-US" sz="1600"/>
          </a:p>
        </p:txBody>
      </p:sp>
    </p:spTree>
    <p:extLst>
      <p:ext uri="{BB962C8B-B14F-4D97-AF65-F5344CB8AC3E}">
        <p14:creationId xmlns:p14="http://schemas.microsoft.com/office/powerpoint/2010/main" val="36896943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82D39-374B-4F54-9440-921E95DE49A8}"/>
              </a:ext>
            </a:extLst>
          </p:cNvPr>
          <p:cNvSpPr>
            <a:spLocks noGrp="1"/>
          </p:cNvSpPr>
          <p:nvPr>
            <p:ph type="title"/>
          </p:nvPr>
        </p:nvSpPr>
        <p:spPr>
          <a:xfrm>
            <a:off x="1066800" y="513310"/>
            <a:ext cx="10058400" cy="1371600"/>
          </a:xfrm>
        </p:spPr>
        <p:txBody>
          <a:bodyPr/>
          <a:lstStyle/>
          <a:p>
            <a:r>
              <a:rPr lang="en-GB"/>
              <a:t>Effect of temperature on thermalisation</a:t>
            </a:r>
          </a:p>
        </p:txBody>
      </p:sp>
      <p:pic>
        <p:nvPicPr>
          <p:cNvPr id="6" name="Picture 5" descr="Chart, histogram&#10;&#10;Description automatically generated">
            <a:extLst>
              <a:ext uri="{FF2B5EF4-FFF2-40B4-BE49-F238E27FC236}">
                <a16:creationId xmlns:a16="http://schemas.microsoft.com/office/drawing/2014/main" id="{826AD148-8550-4D04-BA05-68C20B9C5E3B}"/>
              </a:ext>
            </a:extLst>
          </p:cNvPr>
          <p:cNvPicPr>
            <a:picLocks noChangeAspect="1"/>
          </p:cNvPicPr>
          <p:nvPr/>
        </p:nvPicPr>
        <p:blipFill>
          <a:blip r:embed="rId2"/>
          <a:stretch>
            <a:fillRect/>
          </a:stretch>
        </p:blipFill>
        <p:spPr>
          <a:xfrm>
            <a:off x="1189435" y="2173102"/>
            <a:ext cx="5311812" cy="3541208"/>
          </a:xfrm>
          <a:prstGeom prst="rect">
            <a:avLst/>
          </a:prstGeom>
        </p:spPr>
      </p:pic>
      <p:sp>
        <p:nvSpPr>
          <p:cNvPr id="5" name="Slide Number Placeholder 4">
            <a:extLst>
              <a:ext uri="{FF2B5EF4-FFF2-40B4-BE49-F238E27FC236}">
                <a16:creationId xmlns:a16="http://schemas.microsoft.com/office/drawing/2014/main" id="{AFD5A528-DB69-4384-94E8-82D8AE39DBD2}"/>
              </a:ext>
            </a:extLst>
          </p:cNvPr>
          <p:cNvSpPr>
            <a:spLocks noGrp="1"/>
          </p:cNvSpPr>
          <p:nvPr>
            <p:ph type="sldNum" sz="quarter" idx="12"/>
          </p:nvPr>
        </p:nvSpPr>
        <p:spPr/>
        <p:txBody>
          <a:bodyPr/>
          <a:lstStyle/>
          <a:p>
            <a:fld id="{34B7E4EF-A1BD-40F4-AB7B-04F084DD991D}" type="slidenum">
              <a:rPr lang="en-US" sz="1600" smtClean="0"/>
              <a:t>23</a:t>
            </a:fld>
            <a:endParaRPr lang="en-US" sz="160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4A01E51-06ED-4F08-8CEB-D14B3C741575}"/>
                  </a:ext>
                </a:extLst>
              </p:cNvPr>
              <p:cNvSpPr txBox="1"/>
              <p:nvPr/>
            </p:nvSpPr>
            <p:spPr>
              <a:xfrm>
                <a:off x="6663959" y="3117390"/>
                <a:ext cx="3689029" cy="1855701"/>
              </a:xfrm>
              <a:prstGeom prst="rect">
                <a:avLst/>
              </a:prstGeom>
              <a:noFill/>
            </p:spPr>
            <p:txBody>
              <a:bodyPr wrap="square" rtlCol="0">
                <a:spAutoFit/>
              </a:bodyPr>
              <a:lstStyle/>
              <a:p>
                <a:r>
                  <a:rPr lang="en-GB" sz="1100"/>
                  <a:t>Figure 9: Plot for the average excited state population over 2000 trajectories in the energy eigenbasis of the Optical Bloch system, for temperatures of T =100000K, T = 8000K, T=10K. These are overlaid on the analytical solutions to the Optical master equation for each temperature. In each case we take the tunnelling coefficient </a:t>
                </a:r>
                <a14:m>
                  <m:oMath xmlns:m="http://schemas.openxmlformats.org/officeDocument/2006/math">
                    <m:r>
                      <a:rPr lang="en-GB" sz="1100" i="1">
                        <a:latin typeface="Cambria Math" panose="02040503050406030204" pitchFamily="18" charset="0"/>
                        <a:ea typeface="Cambria Math" panose="02040503050406030204" pitchFamily="18" charset="0"/>
                      </a:rPr>
                      <m:t>∆ </m:t>
                    </m:r>
                  </m:oMath>
                </a14:m>
                <a:r>
                  <a:rPr lang="en-GB" sz="1100"/>
                  <a:t>= 1meV, optical transition frequency </a:t>
                </a:r>
                <a14:m>
                  <m:oMath xmlns:m="http://schemas.openxmlformats.org/officeDocument/2006/math">
                    <m:r>
                      <a:rPr lang="en-GB" sz="1100" b="0" i="1" smtClean="0">
                        <a:latin typeface="Cambria Math" panose="02040503050406030204" pitchFamily="18" charset="0"/>
                        <a:ea typeface="Cambria Math" panose="02040503050406030204" pitchFamily="18" charset="0"/>
                      </a:rPr>
                      <m:t>𝜖</m:t>
                    </m:r>
                    <m:r>
                      <a:rPr lang="en-GB" sz="1100" b="0" i="1" smtClean="0">
                        <a:latin typeface="Cambria Math" panose="02040503050406030204" pitchFamily="18" charset="0"/>
                        <a:ea typeface="Cambria Math" panose="02040503050406030204" pitchFamily="18" charset="0"/>
                      </a:rPr>
                      <m:t> </m:t>
                    </m:r>
                  </m:oMath>
                </a14:m>
                <a:r>
                  <a:rPr lang="en-GB" sz="1100"/>
                  <a:t>= 1eV, coupling constant </a:t>
                </a:r>
                <a14:m>
                  <m:oMath xmlns:m="http://schemas.openxmlformats.org/officeDocument/2006/math">
                    <m:r>
                      <a:rPr lang="en-GB" sz="1100" i="1">
                        <a:latin typeface="Cambria Math" panose="02040503050406030204" pitchFamily="18" charset="0"/>
                        <a:ea typeface="Cambria Math" panose="02040503050406030204" pitchFamily="18" charset="0"/>
                      </a:rPr>
                      <m:t>𝛼</m:t>
                    </m:r>
                    <m:r>
                      <a:rPr lang="en-GB" sz="1100" b="0" i="1" smtClean="0">
                        <a:latin typeface="Cambria Math" panose="02040503050406030204" pitchFamily="18" charset="0"/>
                        <a:ea typeface="Cambria Math" panose="02040503050406030204" pitchFamily="18" charset="0"/>
                      </a:rPr>
                      <m:t>=</m:t>
                    </m:r>
                    <m:f>
                      <m:fPr>
                        <m:ctrlPr>
                          <a:rPr lang="en-GB" sz="1100" b="0" i="1" smtClean="0">
                            <a:latin typeface="Cambria Math" panose="02040503050406030204" pitchFamily="18" charset="0"/>
                            <a:ea typeface="Cambria Math" panose="02040503050406030204" pitchFamily="18" charset="0"/>
                          </a:rPr>
                        </m:ctrlPr>
                      </m:fPr>
                      <m:num>
                        <m:r>
                          <a:rPr lang="en-GB" sz="1100" b="0" i="1" smtClean="0">
                            <a:latin typeface="Cambria Math" panose="02040503050406030204" pitchFamily="18" charset="0"/>
                            <a:ea typeface="Cambria Math" panose="02040503050406030204" pitchFamily="18" charset="0"/>
                          </a:rPr>
                          <m:t>1</m:t>
                        </m:r>
                      </m:num>
                      <m:den>
                        <m:r>
                          <a:rPr lang="en-GB" sz="1100" b="0" i="1" smtClean="0">
                            <a:latin typeface="Cambria Math" panose="02040503050406030204" pitchFamily="18" charset="0"/>
                            <a:ea typeface="Cambria Math" panose="02040503050406030204" pitchFamily="18" charset="0"/>
                          </a:rPr>
                          <m:t>12</m:t>
                        </m:r>
                        <m:r>
                          <a:rPr lang="en-GB" sz="1100" b="0" i="1" smtClean="0">
                            <a:latin typeface="Cambria Math" panose="02040503050406030204" pitchFamily="18" charset="0"/>
                            <a:ea typeface="Cambria Math" panose="02040503050406030204" pitchFamily="18" charset="0"/>
                          </a:rPr>
                          <m:t>𝜋</m:t>
                        </m:r>
                      </m:den>
                    </m:f>
                  </m:oMath>
                </a14:m>
                <a:r>
                  <a:rPr lang="en-GB" sz="1100"/>
                  <a:t>. The time interval </a:t>
                </a:r>
                <a14:m>
                  <m:oMath xmlns:m="http://schemas.openxmlformats.org/officeDocument/2006/math">
                    <m:r>
                      <m:rPr>
                        <m:nor/>
                      </m:rPr>
                      <a:rPr lang="el-GR" sz="1100"/>
                      <m:t>Ω</m:t>
                    </m:r>
                    <m:r>
                      <a:rPr lang="en-GB" sz="1100" i="1">
                        <a:latin typeface="Cambria Math" panose="02040503050406030204" pitchFamily="18" charset="0"/>
                        <a:ea typeface="Cambria Math" panose="02040503050406030204" pitchFamily="18" charset="0"/>
                      </a:rPr>
                      <m:t>𝛿</m:t>
                    </m:r>
                    <m:r>
                      <m:rPr>
                        <m:sty m:val="p"/>
                      </m:rPr>
                      <a:rPr lang="en-GB" sz="1100">
                        <a:latin typeface="Cambria Math" panose="02040503050406030204" pitchFamily="18" charset="0"/>
                        <a:ea typeface="Cambria Math" panose="02040503050406030204" pitchFamily="18" charset="0"/>
                      </a:rPr>
                      <m:t>t</m:t>
                    </m:r>
                  </m:oMath>
                </a14:m>
                <a:r>
                  <a:rPr lang="en-GB" sz="1100"/>
                  <a:t> is taken as 0.01.</a:t>
                </a:r>
              </a:p>
            </p:txBody>
          </p:sp>
        </mc:Choice>
        <mc:Fallback xmlns="">
          <p:sp>
            <p:nvSpPr>
              <p:cNvPr id="7" name="TextBox 6">
                <a:extLst>
                  <a:ext uri="{FF2B5EF4-FFF2-40B4-BE49-F238E27FC236}">
                    <a16:creationId xmlns:a16="http://schemas.microsoft.com/office/drawing/2014/main" id="{54A01E51-06ED-4F08-8CEB-D14B3C741575}"/>
                  </a:ext>
                </a:extLst>
              </p:cNvPr>
              <p:cNvSpPr txBox="1">
                <a:spLocks noRot="1" noChangeAspect="1" noMove="1" noResize="1" noEditPoints="1" noAdjustHandles="1" noChangeArrowheads="1" noChangeShapeType="1" noTextEdit="1"/>
              </p:cNvSpPr>
              <p:nvPr/>
            </p:nvSpPr>
            <p:spPr>
              <a:xfrm>
                <a:off x="6663959" y="3117390"/>
                <a:ext cx="3689029" cy="1855701"/>
              </a:xfrm>
              <a:prstGeom prst="rect">
                <a:avLst/>
              </a:prstGeom>
              <a:blipFill>
                <a:blip r:embed="rId3"/>
                <a:stretch>
                  <a:fillRect t="-328" b="-984"/>
                </a:stretch>
              </a:blipFill>
            </p:spPr>
            <p:txBody>
              <a:bodyPr/>
              <a:lstStyle/>
              <a:p>
                <a:r>
                  <a:rPr lang="en-GB">
                    <a:noFill/>
                  </a:rPr>
                  <a:t> </a:t>
                </a:r>
              </a:p>
            </p:txBody>
          </p:sp>
        </mc:Fallback>
      </mc:AlternateContent>
    </p:spTree>
    <p:extLst>
      <p:ext uri="{BB962C8B-B14F-4D97-AF65-F5344CB8AC3E}">
        <p14:creationId xmlns:p14="http://schemas.microsoft.com/office/powerpoint/2010/main" val="6773782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299-BF54-403C-817C-9AABE1F11ADC}"/>
              </a:ext>
            </a:extLst>
          </p:cNvPr>
          <p:cNvSpPr>
            <a:spLocks noGrp="1"/>
          </p:cNvSpPr>
          <p:nvPr>
            <p:ph type="title"/>
          </p:nvPr>
        </p:nvSpPr>
        <p:spPr>
          <a:xfrm>
            <a:off x="819319" y="620110"/>
            <a:ext cx="10058400" cy="1371600"/>
          </a:xfrm>
        </p:spPr>
        <p:txBody>
          <a:bodyPr/>
          <a:lstStyle/>
          <a:p>
            <a:r>
              <a:rPr lang="en-GB"/>
              <a:t>Future considerations</a:t>
            </a:r>
          </a:p>
        </p:txBody>
      </p:sp>
      <p:sp>
        <p:nvSpPr>
          <p:cNvPr id="4" name="Slide Number Placeholder 3">
            <a:extLst>
              <a:ext uri="{FF2B5EF4-FFF2-40B4-BE49-F238E27FC236}">
                <a16:creationId xmlns:a16="http://schemas.microsoft.com/office/drawing/2014/main" id="{530E460C-BA0E-4272-983B-8EA09B2F8307}"/>
              </a:ext>
            </a:extLst>
          </p:cNvPr>
          <p:cNvSpPr>
            <a:spLocks noGrp="1"/>
          </p:cNvSpPr>
          <p:nvPr>
            <p:ph type="sldNum" sz="quarter" idx="12"/>
          </p:nvPr>
        </p:nvSpPr>
        <p:spPr/>
        <p:txBody>
          <a:bodyPr/>
          <a:lstStyle/>
          <a:p>
            <a:fld id="{34B7E4EF-A1BD-40F4-AB7B-04F084DD991D}" type="slidenum">
              <a:rPr lang="en-US" sz="1600" smtClean="0"/>
              <a:t>24</a:t>
            </a:fld>
            <a:endParaRPr lang="en-US"/>
          </a:p>
        </p:txBody>
      </p:sp>
      <p:sp>
        <p:nvSpPr>
          <p:cNvPr id="5" name="TextBox 4">
            <a:extLst>
              <a:ext uri="{FF2B5EF4-FFF2-40B4-BE49-F238E27FC236}">
                <a16:creationId xmlns:a16="http://schemas.microsoft.com/office/drawing/2014/main" id="{17A314CF-2E2E-4676-99D2-04F85A532B50}"/>
              </a:ext>
            </a:extLst>
          </p:cNvPr>
          <p:cNvSpPr txBox="1"/>
          <p:nvPr/>
        </p:nvSpPr>
        <p:spPr>
          <a:xfrm>
            <a:off x="819319" y="2433451"/>
            <a:ext cx="796819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n-GB"/>
              <a:t>Entropy</a:t>
            </a:r>
          </a:p>
          <a:p>
            <a:pPr algn="l"/>
            <a:endParaRPr lang="en-GB"/>
          </a:p>
          <a:p>
            <a:pPr marL="285750" indent="-285750">
              <a:buFont typeface="Arial"/>
              <a:buChar char="•"/>
            </a:pPr>
            <a:r>
              <a:rPr lang="en-GB"/>
              <a:t>Time dependent Hamiltonians</a:t>
            </a:r>
          </a:p>
          <a:p>
            <a:endParaRPr lang="en-GB"/>
          </a:p>
          <a:p>
            <a:pPr marL="285750" indent="-285750">
              <a:buFont typeface="Arial"/>
              <a:buChar char="•"/>
            </a:pPr>
            <a:r>
              <a:rPr lang="en-GB"/>
              <a:t>Coupling strength</a:t>
            </a:r>
          </a:p>
        </p:txBody>
      </p:sp>
    </p:spTree>
    <p:extLst>
      <p:ext uri="{BB962C8B-B14F-4D97-AF65-F5344CB8AC3E}">
        <p14:creationId xmlns:p14="http://schemas.microsoft.com/office/powerpoint/2010/main" val="2341008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61EDC-F440-4C86-BFDF-F8D4725D8015}"/>
              </a:ext>
            </a:extLst>
          </p:cNvPr>
          <p:cNvSpPr>
            <a:spLocks noGrp="1"/>
          </p:cNvSpPr>
          <p:nvPr>
            <p:ph type="title"/>
          </p:nvPr>
        </p:nvSpPr>
        <p:spPr/>
        <p:txBody>
          <a:bodyPr/>
          <a:lstStyle/>
          <a:p>
            <a:pPr algn="ctr"/>
            <a:r>
              <a:rPr lang="en-GB"/>
              <a:t>Closed quantum systems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0D31B77-B7D5-4CA6-BC39-67E26C8222DF}"/>
                  </a:ext>
                </a:extLst>
              </p:cNvPr>
              <p:cNvSpPr txBox="1"/>
              <p:nvPr/>
            </p:nvSpPr>
            <p:spPr>
              <a:xfrm>
                <a:off x="5936202" y="2234018"/>
                <a:ext cx="3480047" cy="5843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𝑖</m:t>
                      </m:r>
                      <m:f>
                        <m:fPr>
                          <m:ctrlPr>
                            <a:rPr lang="en-GB" sz="2000" b="0" i="1" smtClean="0">
                              <a:latin typeface="Cambria Math" panose="02040503050406030204" pitchFamily="18" charset="0"/>
                            </a:rPr>
                          </m:ctrlPr>
                        </m:fPr>
                        <m:num>
                          <m:r>
                            <a:rPr lang="en-GB" sz="2000" b="0" i="1" smtClean="0">
                              <a:latin typeface="Cambria Math" panose="02040503050406030204" pitchFamily="18" charset="0"/>
                            </a:rPr>
                            <m:t>𝑑</m:t>
                          </m:r>
                        </m:num>
                        <m:den>
                          <m:r>
                            <a:rPr lang="en-GB" sz="2000" b="0" i="1" smtClean="0">
                              <a:latin typeface="Cambria Math" panose="02040503050406030204" pitchFamily="18" charset="0"/>
                            </a:rPr>
                            <m:t>𝑑𝑡</m:t>
                          </m:r>
                        </m:den>
                      </m:f>
                      <m:d>
                        <m:dPr>
                          <m:begChr m:val=""/>
                          <m:endChr m:val="⟩"/>
                          <m:ctrlPr>
                            <a:rPr lang="en-GB" sz="2000" b="0" i="1" smtClean="0">
                              <a:latin typeface="Cambria Math" panose="02040503050406030204" pitchFamily="18" charset="0"/>
                            </a:rPr>
                          </m:ctrlPr>
                        </m:dPr>
                        <m:e>
                          <m:d>
                            <m:dPr>
                              <m:begChr m:val="|"/>
                              <m:endChr m:val=""/>
                              <m:ctrlPr>
                                <a:rPr lang="en-GB" sz="2000" b="0" i="1" smtClean="0">
                                  <a:latin typeface="Cambria Math" panose="02040503050406030204" pitchFamily="18" charset="0"/>
                                </a:rPr>
                              </m:ctrlPr>
                            </m:dPr>
                            <m:e>
                              <m:r>
                                <a:rPr lang="en-GB" sz="2000" b="0" i="1" smtClean="0">
                                  <a:latin typeface="Cambria Math" panose="02040503050406030204" pitchFamily="18" charset="0"/>
                                  <a:ea typeface="Cambria Math" panose="02040503050406030204" pitchFamily="18" charset="0"/>
                                </a:rPr>
                                <m:t>𝜑</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𝑡</m:t>
                              </m:r>
                              <m:r>
                                <a:rPr lang="en-GB" sz="2000" b="0" i="1" smtClean="0">
                                  <a:latin typeface="Cambria Math" panose="02040503050406030204" pitchFamily="18" charset="0"/>
                                  <a:ea typeface="Cambria Math" panose="02040503050406030204" pitchFamily="18" charset="0"/>
                                </a:rPr>
                                <m:t>)</m:t>
                              </m:r>
                            </m:e>
                          </m:d>
                        </m:e>
                      </m:d>
                      <m:r>
                        <a:rPr lang="en-GB" sz="2000" b="0" i="1" smtClean="0">
                          <a:latin typeface="Cambria Math" panose="02040503050406030204" pitchFamily="18" charset="0"/>
                        </a:rPr>
                        <m:t>=</m:t>
                      </m:r>
                      <m:r>
                        <a:rPr lang="en-GB" sz="2000" b="0" i="1" smtClean="0">
                          <a:latin typeface="Cambria Math" panose="02040503050406030204" pitchFamily="18" charset="0"/>
                        </a:rPr>
                        <m:t>𝐻</m:t>
                      </m:r>
                      <m:r>
                        <a:rPr lang="en-GB" sz="2000" b="0" i="1" smtClean="0">
                          <a:latin typeface="Cambria Math" panose="02040503050406030204" pitchFamily="18" charset="0"/>
                        </a:rPr>
                        <m:t>(</m:t>
                      </m:r>
                      <m:r>
                        <a:rPr lang="en-GB" sz="2000" b="0" i="1" smtClean="0">
                          <a:latin typeface="Cambria Math" panose="02040503050406030204" pitchFamily="18" charset="0"/>
                        </a:rPr>
                        <m:t>𝑡</m:t>
                      </m:r>
                      <m:r>
                        <a:rPr lang="en-GB" sz="2000" b="0" i="1" smtClean="0">
                          <a:latin typeface="Cambria Math" panose="02040503050406030204" pitchFamily="18" charset="0"/>
                        </a:rPr>
                        <m:t>)</m:t>
                      </m:r>
                      <m:d>
                        <m:dPr>
                          <m:begChr m:val=""/>
                          <m:endChr m:val="⟩"/>
                          <m:ctrlPr>
                            <a:rPr lang="en-GB" sz="2000" i="1">
                              <a:latin typeface="Cambria Math" panose="02040503050406030204" pitchFamily="18" charset="0"/>
                            </a:rPr>
                          </m:ctrlPr>
                        </m:dPr>
                        <m:e>
                          <m:d>
                            <m:dPr>
                              <m:begChr m:val="|"/>
                              <m:endChr m:val=""/>
                              <m:ctrlPr>
                                <a:rPr lang="en-GB" sz="2000" i="1">
                                  <a:latin typeface="Cambria Math" panose="02040503050406030204" pitchFamily="18" charset="0"/>
                                </a:rPr>
                              </m:ctrlPr>
                            </m:dPr>
                            <m:e>
                              <m:r>
                                <a:rPr lang="en-GB" sz="2000" i="1">
                                  <a:latin typeface="Cambria Math" panose="02040503050406030204" pitchFamily="18" charset="0"/>
                                  <a:ea typeface="Cambria Math" panose="02040503050406030204" pitchFamily="18" charset="0"/>
                                </a:rPr>
                                <m:t>𝜑</m:t>
                              </m:r>
                              <m:r>
                                <a:rPr lang="en-GB" sz="2000" i="1">
                                  <a:latin typeface="Cambria Math" panose="02040503050406030204" pitchFamily="18" charset="0"/>
                                  <a:ea typeface="Cambria Math" panose="02040503050406030204" pitchFamily="18" charset="0"/>
                                </a:rPr>
                                <m:t>(</m:t>
                              </m:r>
                              <m:r>
                                <a:rPr lang="en-GB" sz="2000" i="1">
                                  <a:latin typeface="Cambria Math" panose="02040503050406030204" pitchFamily="18" charset="0"/>
                                  <a:ea typeface="Cambria Math" panose="02040503050406030204" pitchFamily="18" charset="0"/>
                                </a:rPr>
                                <m:t>𝑡</m:t>
                              </m:r>
                              <m:r>
                                <a:rPr lang="en-GB" sz="2000" i="1">
                                  <a:latin typeface="Cambria Math" panose="02040503050406030204" pitchFamily="18" charset="0"/>
                                  <a:ea typeface="Cambria Math" panose="02040503050406030204" pitchFamily="18" charset="0"/>
                                </a:rPr>
                                <m:t>)</m:t>
                              </m:r>
                            </m:e>
                          </m:d>
                        </m:e>
                      </m:d>
                    </m:oMath>
                  </m:oMathPara>
                </a14:m>
                <a:endParaRPr lang="en-GB" sz="2400"/>
              </a:p>
            </p:txBody>
          </p:sp>
        </mc:Choice>
        <mc:Fallback xmlns="">
          <p:sp>
            <p:nvSpPr>
              <p:cNvPr id="4" name="TextBox 3">
                <a:extLst>
                  <a:ext uri="{FF2B5EF4-FFF2-40B4-BE49-F238E27FC236}">
                    <a16:creationId xmlns:a16="http://schemas.microsoft.com/office/drawing/2014/main" id="{F0D31B77-B7D5-4CA6-BC39-67E26C8222DF}"/>
                  </a:ext>
                </a:extLst>
              </p:cNvPr>
              <p:cNvSpPr txBox="1">
                <a:spLocks noRot="1" noChangeAspect="1" noMove="1" noResize="1" noEditPoints="1" noAdjustHandles="1" noChangeArrowheads="1" noChangeShapeType="1" noTextEdit="1"/>
              </p:cNvSpPr>
              <p:nvPr/>
            </p:nvSpPr>
            <p:spPr>
              <a:xfrm>
                <a:off x="5936202" y="2234018"/>
                <a:ext cx="3480047" cy="584327"/>
              </a:xfrm>
              <a:prstGeom prst="rect">
                <a:avLst/>
              </a:prstGeom>
              <a:blipFill>
                <a:blip r:embed="rId2"/>
                <a:stretch>
                  <a:fillRect/>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E2C5DB58-7E1B-480E-A68C-7DC7181912AB}"/>
              </a:ext>
            </a:extLst>
          </p:cNvPr>
          <p:cNvSpPr txBox="1"/>
          <p:nvPr/>
        </p:nvSpPr>
        <p:spPr>
          <a:xfrm>
            <a:off x="3123755" y="2340695"/>
            <a:ext cx="3009530" cy="369332"/>
          </a:xfrm>
          <a:prstGeom prst="rect">
            <a:avLst/>
          </a:prstGeom>
          <a:noFill/>
        </p:spPr>
        <p:txBody>
          <a:bodyPr wrap="square" rtlCol="0">
            <a:spAutoFit/>
          </a:bodyPr>
          <a:lstStyle/>
          <a:p>
            <a:r>
              <a:rPr lang="en-GB" b="1"/>
              <a:t>Schrodinger Equation: </a:t>
            </a:r>
          </a:p>
        </p:txBody>
      </p:sp>
      <p:sp>
        <p:nvSpPr>
          <p:cNvPr id="6" name="TextBox 5">
            <a:extLst>
              <a:ext uri="{FF2B5EF4-FFF2-40B4-BE49-F238E27FC236}">
                <a16:creationId xmlns:a16="http://schemas.microsoft.com/office/drawing/2014/main" id="{17199069-9E9A-4878-9BD4-CEFF3308314B}"/>
              </a:ext>
            </a:extLst>
          </p:cNvPr>
          <p:cNvSpPr txBox="1"/>
          <p:nvPr/>
        </p:nvSpPr>
        <p:spPr>
          <a:xfrm>
            <a:off x="2157272" y="4090286"/>
            <a:ext cx="4882720" cy="369332"/>
          </a:xfrm>
          <a:prstGeom prst="rect">
            <a:avLst/>
          </a:prstGeom>
          <a:noFill/>
        </p:spPr>
        <p:txBody>
          <a:bodyPr wrap="square" rtlCol="0">
            <a:spAutoFit/>
          </a:bodyPr>
          <a:lstStyle/>
          <a:p>
            <a:r>
              <a:rPr lang="en-GB" b="1"/>
              <a:t>Time-independent Hamiltonian: </a:t>
            </a:r>
          </a:p>
        </p:txBody>
      </p:sp>
      <p:sp>
        <p:nvSpPr>
          <p:cNvPr id="7" name="TextBox 6">
            <a:extLst>
              <a:ext uri="{FF2B5EF4-FFF2-40B4-BE49-F238E27FC236}">
                <a16:creationId xmlns:a16="http://schemas.microsoft.com/office/drawing/2014/main" id="{0E3A9D58-E07A-4A0F-AC53-DB59FB0F98DC}"/>
              </a:ext>
            </a:extLst>
          </p:cNvPr>
          <p:cNvSpPr txBox="1"/>
          <p:nvPr/>
        </p:nvSpPr>
        <p:spPr>
          <a:xfrm>
            <a:off x="2373296" y="5118081"/>
            <a:ext cx="3986074" cy="369332"/>
          </a:xfrm>
          <a:prstGeom prst="rect">
            <a:avLst/>
          </a:prstGeom>
          <a:noFill/>
        </p:spPr>
        <p:txBody>
          <a:bodyPr wrap="square" rtlCol="0">
            <a:spAutoFit/>
          </a:bodyPr>
          <a:lstStyle/>
          <a:p>
            <a:r>
              <a:rPr lang="en-GB" b="1"/>
              <a:t>Time-dependent Hamiltonian: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847EDDA-76F5-4AED-8B7C-40FF9C439EAF}"/>
                  </a:ext>
                </a:extLst>
              </p:cNvPr>
              <p:cNvSpPr txBox="1"/>
              <p:nvPr/>
            </p:nvSpPr>
            <p:spPr>
              <a:xfrm>
                <a:off x="5856301" y="3209349"/>
                <a:ext cx="348004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sz="2000" b="0" i="1" smtClean="0">
                              <a:latin typeface="Cambria Math" panose="02040503050406030204" pitchFamily="18" charset="0"/>
                            </a:rPr>
                          </m:ctrlPr>
                        </m:dPr>
                        <m:e>
                          <m:d>
                            <m:dPr>
                              <m:begChr m:val="|"/>
                              <m:endChr m:val=""/>
                              <m:ctrlPr>
                                <a:rPr lang="en-GB" sz="2000" b="0" i="1" smtClean="0">
                                  <a:latin typeface="Cambria Math" panose="02040503050406030204" pitchFamily="18" charset="0"/>
                                </a:rPr>
                              </m:ctrlPr>
                            </m:dPr>
                            <m:e>
                              <m:r>
                                <a:rPr lang="en-GB" sz="2000" b="0" i="1" smtClean="0">
                                  <a:latin typeface="Cambria Math" panose="02040503050406030204" pitchFamily="18" charset="0"/>
                                  <a:ea typeface="Cambria Math" panose="02040503050406030204" pitchFamily="18" charset="0"/>
                                </a:rPr>
                                <m:t>𝜑</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𝑡</m:t>
                              </m:r>
                              <m:r>
                                <a:rPr lang="en-GB" sz="2000" b="0" i="1" smtClean="0">
                                  <a:latin typeface="Cambria Math" panose="02040503050406030204" pitchFamily="18" charset="0"/>
                                  <a:ea typeface="Cambria Math" panose="02040503050406030204" pitchFamily="18" charset="0"/>
                                </a:rPr>
                                <m:t>)</m:t>
                              </m:r>
                            </m:e>
                          </m:d>
                        </m:e>
                      </m:d>
                      <m:r>
                        <a:rPr lang="en-GB" sz="2000" b="0" i="1" smtClean="0">
                          <a:latin typeface="Cambria Math" panose="02040503050406030204" pitchFamily="18" charset="0"/>
                        </a:rPr>
                        <m:t>=</m:t>
                      </m:r>
                      <m:r>
                        <a:rPr lang="en-GB" sz="2000" b="0" i="1" smtClean="0">
                          <a:latin typeface="Cambria Math" panose="02040503050406030204" pitchFamily="18" charset="0"/>
                        </a:rPr>
                        <m:t>𝑈</m:t>
                      </m:r>
                      <m:r>
                        <a:rPr lang="en-GB" sz="2000" b="0" i="1" smtClean="0">
                          <a:latin typeface="Cambria Math" panose="02040503050406030204" pitchFamily="18" charset="0"/>
                        </a:rPr>
                        <m:t>(</m:t>
                      </m:r>
                      <m:r>
                        <a:rPr lang="en-GB" sz="2000" b="0" i="1" smtClean="0">
                          <a:latin typeface="Cambria Math" panose="02040503050406030204" pitchFamily="18" charset="0"/>
                        </a:rPr>
                        <m:t>𝑡</m:t>
                      </m:r>
                      <m:r>
                        <a:rPr lang="en-GB" sz="2000" b="0" i="1" smtClean="0">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𝑡</m:t>
                          </m:r>
                        </m:e>
                        <m:sub>
                          <m:r>
                            <a:rPr lang="en-GB" sz="2000" b="0" i="1" smtClean="0">
                              <a:latin typeface="Cambria Math" panose="02040503050406030204" pitchFamily="18" charset="0"/>
                            </a:rPr>
                            <m:t>0</m:t>
                          </m:r>
                        </m:sub>
                      </m:sSub>
                      <m:r>
                        <a:rPr lang="en-GB" sz="2000" b="0" i="1" smtClean="0">
                          <a:latin typeface="Cambria Math" panose="02040503050406030204" pitchFamily="18" charset="0"/>
                        </a:rPr>
                        <m:t>)</m:t>
                      </m:r>
                      <m:d>
                        <m:dPr>
                          <m:begChr m:val=""/>
                          <m:endChr m:val="⟩"/>
                          <m:ctrlPr>
                            <a:rPr lang="en-GB" sz="2000" i="1">
                              <a:latin typeface="Cambria Math" panose="02040503050406030204" pitchFamily="18" charset="0"/>
                            </a:rPr>
                          </m:ctrlPr>
                        </m:dPr>
                        <m:e>
                          <m:d>
                            <m:dPr>
                              <m:begChr m:val="|"/>
                              <m:endChr m:val=""/>
                              <m:ctrlPr>
                                <a:rPr lang="en-GB" sz="2000" i="1">
                                  <a:latin typeface="Cambria Math" panose="02040503050406030204" pitchFamily="18" charset="0"/>
                                </a:rPr>
                              </m:ctrlPr>
                            </m:dPr>
                            <m:e>
                              <m:r>
                                <a:rPr lang="en-GB" sz="2000" i="1">
                                  <a:latin typeface="Cambria Math" panose="02040503050406030204" pitchFamily="18" charset="0"/>
                                  <a:ea typeface="Cambria Math" panose="02040503050406030204" pitchFamily="18" charset="0"/>
                                </a:rPr>
                                <m:t>𝜑</m:t>
                              </m:r>
                              <m:r>
                                <a:rPr lang="en-GB" sz="2000" i="1">
                                  <a:latin typeface="Cambria Math" panose="02040503050406030204" pitchFamily="18" charset="0"/>
                                  <a:ea typeface="Cambria Math" panose="02040503050406030204" pitchFamily="18" charset="0"/>
                                </a:rPr>
                                <m:t>(</m:t>
                              </m:r>
                              <m:sSub>
                                <m:sSubPr>
                                  <m:ctrlPr>
                                    <a:rPr lang="en-GB" sz="200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𝑡</m:t>
                                  </m:r>
                                </m:e>
                                <m:sub>
                                  <m:r>
                                    <a:rPr lang="en-GB" sz="2000" b="0" i="1" smtClean="0">
                                      <a:latin typeface="Cambria Math" panose="02040503050406030204" pitchFamily="18" charset="0"/>
                                      <a:ea typeface="Cambria Math" panose="02040503050406030204" pitchFamily="18" charset="0"/>
                                    </a:rPr>
                                    <m:t>0</m:t>
                                  </m:r>
                                </m:sub>
                              </m:sSub>
                              <m:r>
                                <a:rPr lang="en-GB" sz="2000" i="1">
                                  <a:latin typeface="Cambria Math" panose="02040503050406030204" pitchFamily="18" charset="0"/>
                                  <a:ea typeface="Cambria Math" panose="02040503050406030204" pitchFamily="18" charset="0"/>
                                </a:rPr>
                                <m:t>)</m:t>
                              </m:r>
                            </m:e>
                          </m:d>
                        </m:e>
                      </m:d>
                    </m:oMath>
                  </m:oMathPara>
                </a14:m>
                <a:endParaRPr lang="en-GB" sz="2400"/>
              </a:p>
            </p:txBody>
          </p:sp>
        </mc:Choice>
        <mc:Fallback xmlns="">
          <p:sp>
            <p:nvSpPr>
              <p:cNvPr id="8" name="TextBox 7">
                <a:extLst>
                  <a:ext uri="{FF2B5EF4-FFF2-40B4-BE49-F238E27FC236}">
                    <a16:creationId xmlns:a16="http://schemas.microsoft.com/office/drawing/2014/main" id="{D847EDDA-76F5-4AED-8B7C-40FF9C439EAF}"/>
                  </a:ext>
                </a:extLst>
              </p:cNvPr>
              <p:cNvSpPr txBox="1">
                <a:spLocks noRot="1" noChangeAspect="1" noMove="1" noResize="1" noEditPoints="1" noAdjustHandles="1" noChangeArrowheads="1" noChangeShapeType="1" noTextEdit="1"/>
              </p:cNvSpPr>
              <p:nvPr/>
            </p:nvSpPr>
            <p:spPr>
              <a:xfrm>
                <a:off x="5856301" y="3209349"/>
                <a:ext cx="3480047" cy="307777"/>
              </a:xfrm>
              <a:prstGeom prst="rect">
                <a:avLst/>
              </a:prstGeom>
              <a:blipFill>
                <a:blip r:embed="rId3"/>
                <a:stretch>
                  <a:fillRect l="-525" t="-168627" r="-4729" b="-25490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A2A2D92-F36A-4F5C-92CA-C7328DA3453D}"/>
                  </a:ext>
                </a:extLst>
              </p:cNvPr>
              <p:cNvSpPr txBox="1"/>
              <p:nvPr/>
            </p:nvSpPr>
            <p:spPr>
              <a:xfrm>
                <a:off x="5767525" y="4070865"/>
                <a:ext cx="3480047" cy="3206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𝑈</m:t>
                      </m:r>
                      <m:d>
                        <m:dPr>
                          <m:ctrlPr>
                            <a:rPr lang="en-GB" sz="2000" b="0" i="1" smtClean="0">
                              <a:latin typeface="Cambria Math" panose="02040503050406030204" pitchFamily="18" charset="0"/>
                            </a:rPr>
                          </m:ctrlPr>
                        </m:dPr>
                        <m:e>
                          <m:r>
                            <a:rPr lang="en-GB" sz="2000" b="0" i="1" smtClean="0">
                              <a:latin typeface="Cambria Math" panose="02040503050406030204" pitchFamily="18" charset="0"/>
                            </a:rPr>
                            <m:t>𝑡</m:t>
                          </m:r>
                          <m:r>
                            <a:rPr lang="en-GB" sz="2000" b="0" i="1" smtClean="0">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𝑡</m:t>
                              </m:r>
                            </m:e>
                            <m:sub>
                              <m:r>
                                <a:rPr lang="en-GB" sz="2000" b="0" i="1" smtClean="0">
                                  <a:latin typeface="Cambria Math" panose="02040503050406030204" pitchFamily="18" charset="0"/>
                                </a:rPr>
                                <m:t>0</m:t>
                              </m:r>
                            </m:sub>
                          </m:sSub>
                        </m:e>
                      </m:d>
                      <m:r>
                        <a:rPr lang="en-GB" sz="2000" b="0" i="1" smtClean="0">
                          <a:latin typeface="Cambria Math" panose="02040503050406030204" pitchFamily="18" charset="0"/>
                        </a:rPr>
                        <m:t>= </m:t>
                      </m:r>
                      <m:sSup>
                        <m:sSupPr>
                          <m:ctrlPr>
                            <a:rPr lang="en-GB" sz="2000" b="0" i="1" smtClean="0">
                              <a:latin typeface="Cambria Math" panose="02040503050406030204" pitchFamily="18" charset="0"/>
                            </a:rPr>
                          </m:ctrlPr>
                        </m:sSupPr>
                        <m:e>
                          <m:r>
                            <a:rPr lang="en-GB" sz="2000" b="0" i="1" smtClean="0">
                              <a:latin typeface="Cambria Math" panose="02040503050406030204" pitchFamily="18" charset="0"/>
                            </a:rPr>
                            <m:t>𝑒</m:t>
                          </m:r>
                        </m:e>
                        <m:sup>
                          <m:r>
                            <a:rPr lang="en-GB" sz="2000" b="0" i="1" smtClean="0">
                              <a:latin typeface="Cambria Math" panose="02040503050406030204" pitchFamily="18" charset="0"/>
                            </a:rPr>
                            <m:t>−</m:t>
                          </m:r>
                          <m:r>
                            <a:rPr lang="en-GB" sz="2000" b="0" i="1" smtClean="0">
                              <a:latin typeface="Cambria Math" panose="02040503050406030204" pitchFamily="18" charset="0"/>
                            </a:rPr>
                            <m:t>𝑖𝐻</m:t>
                          </m:r>
                          <m:r>
                            <a:rPr lang="en-GB" sz="2000" b="0" i="1" smtClean="0">
                              <a:latin typeface="Cambria Math" panose="02040503050406030204" pitchFamily="18" charset="0"/>
                            </a:rPr>
                            <m:t>(</m:t>
                          </m:r>
                          <m:r>
                            <a:rPr lang="en-GB" sz="2000" b="0" i="1" smtClean="0">
                              <a:latin typeface="Cambria Math" panose="02040503050406030204" pitchFamily="18" charset="0"/>
                            </a:rPr>
                            <m:t>𝑡</m:t>
                          </m:r>
                          <m:r>
                            <a:rPr lang="en-GB" sz="2000" b="0" i="1" smtClean="0">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𝑡</m:t>
                              </m:r>
                            </m:e>
                            <m:sub>
                              <m:r>
                                <a:rPr lang="en-GB" sz="2000" b="0" i="1" smtClean="0">
                                  <a:latin typeface="Cambria Math" panose="02040503050406030204" pitchFamily="18" charset="0"/>
                                </a:rPr>
                                <m:t>0</m:t>
                              </m:r>
                            </m:sub>
                          </m:sSub>
                          <m:r>
                            <a:rPr lang="en-GB" sz="2000" b="0" i="1" smtClean="0">
                              <a:latin typeface="Cambria Math" panose="02040503050406030204" pitchFamily="18" charset="0"/>
                            </a:rPr>
                            <m:t>)</m:t>
                          </m:r>
                        </m:sup>
                      </m:sSup>
                    </m:oMath>
                  </m:oMathPara>
                </a14:m>
                <a:endParaRPr lang="en-GB" sz="2400"/>
              </a:p>
            </p:txBody>
          </p:sp>
        </mc:Choice>
        <mc:Fallback xmlns="">
          <p:sp>
            <p:nvSpPr>
              <p:cNvPr id="10" name="TextBox 9">
                <a:extLst>
                  <a:ext uri="{FF2B5EF4-FFF2-40B4-BE49-F238E27FC236}">
                    <a16:creationId xmlns:a16="http://schemas.microsoft.com/office/drawing/2014/main" id="{3A2A2D92-F36A-4F5C-92CA-C7328DA3453D}"/>
                  </a:ext>
                </a:extLst>
              </p:cNvPr>
              <p:cNvSpPr txBox="1">
                <a:spLocks noRot="1" noChangeAspect="1" noMove="1" noResize="1" noEditPoints="1" noAdjustHandles="1" noChangeArrowheads="1" noChangeShapeType="1" noTextEdit="1"/>
              </p:cNvSpPr>
              <p:nvPr/>
            </p:nvSpPr>
            <p:spPr>
              <a:xfrm>
                <a:off x="5767525" y="4070865"/>
                <a:ext cx="3480047" cy="320601"/>
              </a:xfrm>
              <a:prstGeom prst="rect">
                <a:avLst/>
              </a:prstGeom>
              <a:blipFill>
                <a:blip r:embed="rId4"/>
                <a:stretch>
                  <a:fillRect t="-3846" b="-1923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DA418A7-1A63-49BF-A1D9-4880072A6341}"/>
                  </a:ext>
                </a:extLst>
              </p:cNvPr>
              <p:cNvSpPr txBox="1"/>
              <p:nvPr/>
            </p:nvSpPr>
            <p:spPr>
              <a:xfrm>
                <a:off x="6255797" y="4908792"/>
                <a:ext cx="3818880" cy="7982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𝑈</m:t>
                      </m:r>
                      <m:d>
                        <m:dPr>
                          <m:ctrlPr>
                            <a:rPr lang="en-GB" sz="2000" b="0" i="1" smtClean="0">
                              <a:latin typeface="Cambria Math" panose="02040503050406030204" pitchFamily="18" charset="0"/>
                            </a:rPr>
                          </m:ctrlPr>
                        </m:dPr>
                        <m:e>
                          <m:r>
                            <a:rPr lang="en-GB" sz="2000" b="0" i="1" smtClean="0">
                              <a:latin typeface="Cambria Math" panose="02040503050406030204" pitchFamily="18" charset="0"/>
                            </a:rPr>
                            <m:t>𝑡</m:t>
                          </m:r>
                          <m:r>
                            <a:rPr lang="en-GB" sz="2000" b="0" i="1" smtClean="0">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𝑡</m:t>
                              </m:r>
                            </m:e>
                            <m:sub>
                              <m:r>
                                <a:rPr lang="en-GB" sz="2000" b="0" i="1" smtClean="0">
                                  <a:latin typeface="Cambria Math" panose="02040503050406030204" pitchFamily="18" charset="0"/>
                                </a:rPr>
                                <m:t>0</m:t>
                              </m:r>
                            </m:sub>
                          </m:sSub>
                        </m:e>
                      </m:d>
                      <m:r>
                        <a:rPr lang="en-GB" sz="2000" b="0" i="1" smtClean="0">
                          <a:latin typeface="Cambria Math" panose="02040503050406030204" pitchFamily="18" charset="0"/>
                        </a:rPr>
                        <m:t>= </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𝑇</m:t>
                          </m:r>
                        </m:e>
                        <m:sub>
                          <m:r>
                            <a:rPr lang="en-GB" sz="2000" b="0" i="1" smtClean="0">
                              <a:latin typeface="Cambria Math" panose="02040503050406030204" pitchFamily="18" charset="0"/>
                              <a:ea typeface="Cambria Math" panose="02040503050406030204" pitchFamily="18" charset="0"/>
                            </a:rPr>
                            <m:t>←</m:t>
                          </m:r>
                        </m:sub>
                      </m:sSub>
                      <m:r>
                        <a:rPr lang="en-GB" sz="2000" b="0" i="1" smtClean="0">
                          <a:latin typeface="Cambria Math" panose="02040503050406030204" pitchFamily="18" charset="0"/>
                        </a:rPr>
                        <m:t>𝑒𝑥𝑝</m:t>
                      </m:r>
                      <m:d>
                        <m:dPr>
                          <m:begChr m:val="["/>
                          <m:endChr m:val="]"/>
                          <m:ctrlPr>
                            <a:rPr lang="en-GB" sz="2000" b="0" i="1" smtClean="0">
                              <a:latin typeface="Cambria Math" panose="02040503050406030204" pitchFamily="18" charset="0"/>
                            </a:rPr>
                          </m:ctrlPr>
                        </m:dPr>
                        <m:e>
                          <m:r>
                            <a:rPr lang="en-GB" sz="2000" b="0" i="1" smtClean="0">
                              <a:latin typeface="Cambria Math" panose="02040503050406030204" pitchFamily="18" charset="0"/>
                            </a:rPr>
                            <m:t>−</m:t>
                          </m:r>
                          <m:r>
                            <a:rPr lang="en-GB" sz="2000" b="0" i="1" smtClean="0">
                              <a:latin typeface="Cambria Math" panose="02040503050406030204" pitchFamily="18" charset="0"/>
                            </a:rPr>
                            <m:t>𝑖</m:t>
                          </m:r>
                          <m:nary>
                            <m:naryPr>
                              <m:ctrlPr>
                                <a:rPr lang="en-GB" sz="2000" b="0" i="1" smtClean="0">
                                  <a:latin typeface="Cambria Math" panose="02040503050406030204" pitchFamily="18" charset="0"/>
                                </a:rPr>
                              </m:ctrlPr>
                            </m:naryPr>
                            <m:sub>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𝑡</m:t>
                                  </m:r>
                                </m:e>
                                <m:sub>
                                  <m:r>
                                    <a:rPr lang="en-GB" sz="2000" b="0" i="1" smtClean="0">
                                      <a:latin typeface="Cambria Math" panose="02040503050406030204" pitchFamily="18" charset="0"/>
                                    </a:rPr>
                                    <m:t>0</m:t>
                                  </m:r>
                                </m:sub>
                              </m:sSub>
                            </m:sub>
                            <m:sup>
                              <m:r>
                                <a:rPr lang="en-GB" sz="2000" b="0" i="1" smtClean="0">
                                  <a:latin typeface="Cambria Math" panose="02040503050406030204" pitchFamily="18" charset="0"/>
                                </a:rPr>
                                <m:t>𝑡</m:t>
                              </m:r>
                            </m:sup>
                            <m:e>
                              <m:r>
                                <a:rPr lang="en-GB" sz="2000" b="0" i="1" smtClean="0">
                                  <a:latin typeface="Cambria Math" panose="02040503050406030204" pitchFamily="18" charset="0"/>
                                </a:rPr>
                                <m:t>𝑑𝑠</m:t>
                              </m:r>
                              <m:r>
                                <a:rPr lang="en-GB" sz="2000" b="0" i="1" smtClean="0">
                                  <a:latin typeface="Cambria Math" panose="02040503050406030204" pitchFamily="18" charset="0"/>
                                </a:rPr>
                                <m:t> </m:t>
                              </m:r>
                              <m:r>
                                <a:rPr lang="en-GB" sz="2000" b="0" i="1" smtClean="0">
                                  <a:latin typeface="Cambria Math" panose="02040503050406030204" pitchFamily="18" charset="0"/>
                                </a:rPr>
                                <m:t>𝐻</m:t>
                              </m:r>
                              <m:r>
                                <a:rPr lang="en-GB" sz="2000" b="0" i="1" smtClean="0">
                                  <a:latin typeface="Cambria Math" panose="02040503050406030204" pitchFamily="18" charset="0"/>
                                </a:rPr>
                                <m:t>(</m:t>
                              </m:r>
                              <m:r>
                                <a:rPr lang="en-GB" sz="2000" b="0" i="1" smtClean="0">
                                  <a:latin typeface="Cambria Math" panose="02040503050406030204" pitchFamily="18" charset="0"/>
                                </a:rPr>
                                <m:t>𝑠</m:t>
                              </m:r>
                              <m:r>
                                <a:rPr lang="en-GB" sz="2000" b="0" i="1" smtClean="0">
                                  <a:latin typeface="Cambria Math" panose="02040503050406030204" pitchFamily="18" charset="0"/>
                                </a:rPr>
                                <m:t>)</m:t>
                              </m:r>
                            </m:e>
                          </m:nary>
                        </m:e>
                      </m:d>
                    </m:oMath>
                  </m:oMathPara>
                </a14:m>
                <a:endParaRPr lang="en-GB" sz="2400"/>
              </a:p>
            </p:txBody>
          </p:sp>
        </mc:Choice>
        <mc:Fallback xmlns="">
          <p:sp>
            <p:nvSpPr>
              <p:cNvPr id="11" name="TextBox 10">
                <a:extLst>
                  <a:ext uri="{FF2B5EF4-FFF2-40B4-BE49-F238E27FC236}">
                    <a16:creationId xmlns:a16="http://schemas.microsoft.com/office/drawing/2014/main" id="{8DA418A7-1A63-49BF-A1D9-4880072A6341}"/>
                  </a:ext>
                </a:extLst>
              </p:cNvPr>
              <p:cNvSpPr txBox="1">
                <a:spLocks noRot="1" noChangeAspect="1" noMove="1" noResize="1" noEditPoints="1" noAdjustHandles="1" noChangeArrowheads="1" noChangeShapeType="1" noTextEdit="1"/>
              </p:cNvSpPr>
              <p:nvPr/>
            </p:nvSpPr>
            <p:spPr>
              <a:xfrm>
                <a:off x="6255797" y="4908792"/>
                <a:ext cx="3818880" cy="798232"/>
              </a:xfrm>
              <a:prstGeom prst="rect">
                <a:avLst/>
              </a:prstGeom>
              <a:blipFill>
                <a:blip r:embed="rId5"/>
                <a:stretch>
                  <a:fillRect/>
                </a:stretch>
              </a:blipFill>
            </p:spPr>
            <p:txBody>
              <a:bodyPr/>
              <a:lstStyle/>
              <a:p>
                <a:r>
                  <a:rPr lang="en-GB">
                    <a:noFill/>
                  </a:rPr>
                  <a:t> </a:t>
                </a:r>
              </a:p>
            </p:txBody>
          </p:sp>
        </mc:Fallback>
      </mc:AlternateContent>
      <p:sp>
        <p:nvSpPr>
          <p:cNvPr id="9" name="Slide Number Placeholder 8">
            <a:extLst>
              <a:ext uri="{FF2B5EF4-FFF2-40B4-BE49-F238E27FC236}">
                <a16:creationId xmlns:a16="http://schemas.microsoft.com/office/drawing/2014/main" id="{C4DAD72D-300C-48C3-9472-50659631C814}"/>
              </a:ext>
            </a:extLst>
          </p:cNvPr>
          <p:cNvSpPr>
            <a:spLocks noGrp="1"/>
          </p:cNvSpPr>
          <p:nvPr>
            <p:ph type="sldNum" sz="quarter" idx="12"/>
          </p:nvPr>
        </p:nvSpPr>
        <p:spPr/>
        <p:txBody>
          <a:bodyPr/>
          <a:lstStyle/>
          <a:p>
            <a:fld id="{34B7E4EF-A1BD-40F4-AB7B-04F084DD991D}" type="slidenum">
              <a:rPr lang="en-US" sz="1600" smtClean="0"/>
              <a:t>3</a:t>
            </a:fld>
            <a:endParaRPr lang="en-US" sz="1600"/>
          </a:p>
        </p:txBody>
      </p:sp>
    </p:spTree>
    <p:extLst>
      <p:ext uri="{BB962C8B-B14F-4D97-AF65-F5344CB8AC3E}">
        <p14:creationId xmlns:p14="http://schemas.microsoft.com/office/powerpoint/2010/main" val="2622797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569F2-4820-4A27-BCAF-8D9CA0E91F2B}"/>
              </a:ext>
            </a:extLst>
          </p:cNvPr>
          <p:cNvSpPr>
            <a:spLocks noGrp="1"/>
          </p:cNvSpPr>
          <p:nvPr>
            <p:ph type="title"/>
          </p:nvPr>
        </p:nvSpPr>
        <p:spPr/>
        <p:txBody>
          <a:bodyPr/>
          <a:lstStyle/>
          <a:p>
            <a:pPr algn="ctr"/>
            <a:r>
              <a:rPr lang="en-GB"/>
              <a:t>Mathematical tools for open quantum systems</a:t>
            </a:r>
          </a:p>
        </p:txBody>
      </p:sp>
      <p:sp>
        <p:nvSpPr>
          <p:cNvPr id="3" name="TextBox 2">
            <a:extLst>
              <a:ext uri="{FF2B5EF4-FFF2-40B4-BE49-F238E27FC236}">
                <a16:creationId xmlns:a16="http://schemas.microsoft.com/office/drawing/2014/main" id="{AB325490-6BC3-4AC3-8816-60035A31E92A}"/>
              </a:ext>
            </a:extLst>
          </p:cNvPr>
          <p:cNvSpPr txBox="1"/>
          <p:nvPr/>
        </p:nvSpPr>
        <p:spPr>
          <a:xfrm>
            <a:off x="2402890" y="2064084"/>
            <a:ext cx="2050742" cy="369332"/>
          </a:xfrm>
          <a:prstGeom prst="rect">
            <a:avLst/>
          </a:prstGeom>
          <a:noFill/>
        </p:spPr>
        <p:txBody>
          <a:bodyPr wrap="square" rtlCol="0">
            <a:spAutoFit/>
          </a:bodyPr>
          <a:lstStyle/>
          <a:p>
            <a:r>
              <a:rPr lang="en-GB" b="1" u="sng"/>
              <a:t>Density Operator</a:t>
            </a:r>
          </a:p>
        </p:txBody>
      </p:sp>
      <p:sp>
        <p:nvSpPr>
          <p:cNvPr id="4" name="TextBox 3">
            <a:extLst>
              <a:ext uri="{FF2B5EF4-FFF2-40B4-BE49-F238E27FC236}">
                <a16:creationId xmlns:a16="http://schemas.microsoft.com/office/drawing/2014/main" id="{BA0FEA5E-1594-4424-AD4F-B7BEA5C86909}"/>
              </a:ext>
            </a:extLst>
          </p:cNvPr>
          <p:cNvSpPr txBox="1"/>
          <p:nvPr/>
        </p:nvSpPr>
        <p:spPr>
          <a:xfrm>
            <a:off x="7571102" y="2041996"/>
            <a:ext cx="2314115" cy="369332"/>
          </a:xfrm>
          <a:prstGeom prst="rect">
            <a:avLst/>
          </a:prstGeom>
          <a:noFill/>
        </p:spPr>
        <p:txBody>
          <a:bodyPr wrap="square" rtlCol="0">
            <a:spAutoFit/>
          </a:bodyPr>
          <a:lstStyle/>
          <a:p>
            <a:r>
              <a:rPr lang="en-GB" b="1" u="sng"/>
              <a:t>Interaction Picture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39238CF-119E-4208-9F2C-AD7DE0EBACA0}"/>
                  </a:ext>
                </a:extLst>
              </p:cNvPr>
              <p:cNvSpPr txBox="1"/>
              <p:nvPr/>
            </p:nvSpPr>
            <p:spPr>
              <a:xfrm>
                <a:off x="3234388" y="2581310"/>
                <a:ext cx="20015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𝜌</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𝑡</m:t>
                          </m:r>
                        </m:e>
                      </m:d>
                      <m:r>
                        <a:rPr lang="en-GB" i="1">
                          <a:latin typeface="Cambria Math" panose="02040503050406030204" pitchFamily="18" charset="0"/>
                          <a:ea typeface="Cambria Math" panose="02040503050406030204" pitchFamily="18" charset="0"/>
                        </a:rPr>
                        <m:t>≡</m:t>
                      </m:r>
                      <m:d>
                        <m:dPr>
                          <m:begChr m:val="|"/>
                          <m:endChr m:val=""/>
                          <m:ctrlPr>
                            <a:rPr lang="en-GB" i="1" smtClean="0">
                              <a:latin typeface="Cambria Math" panose="02040503050406030204" pitchFamily="18" charset="0"/>
                              <a:ea typeface="Cambria Math" panose="02040503050406030204" pitchFamily="18" charset="0"/>
                            </a:rPr>
                          </m:ctrlPr>
                        </m:dPr>
                        <m:e>
                          <m:d>
                            <m:dPr>
                              <m:begChr m:val=""/>
                              <m:endChr m:val="⟩"/>
                              <m:ctrlPr>
                                <a:rPr lang="en-GB" i="1" smtClean="0">
                                  <a:latin typeface="Cambria Math" panose="02040503050406030204" pitchFamily="18" charset="0"/>
                                  <a:ea typeface="Cambria Math" panose="02040503050406030204" pitchFamily="18" charset="0"/>
                                </a:rPr>
                              </m:ctrlPr>
                            </m:dPr>
                            <m:e>
                              <m:r>
                                <a:rPr lang="en-GB" i="1" smtClean="0">
                                  <a:latin typeface="Cambria Math" panose="02040503050406030204" pitchFamily="18" charset="0"/>
                                  <a:ea typeface="Cambria Math" panose="02040503050406030204" pitchFamily="18" charset="0"/>
                                </a:rPr>
                                <m:t>𝜑</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e>
                          </m:d>
                        </m:e>
                      </m:d>
                      <m:d>
                        <m:dPr>
                          <m:begChr m:val="⟨"/>
                          <m:endChr m:val=""/>
                          <m:ctrlPr>
                            <a:rPr lang="en-GB" i="1" smtClean="0">
                              <a:latin typeface="Cambria Math" panose="02040503050406030204" pitchFamily="18" charset="0"/>
                              <a:ea typeface="Cambria Math" panose="02040503050406030204" pitchFamily="18" charset="0"/>
                            </a:rPr>
                          </m:ctrlPr>
                        </m:dPr>
                        <m:e>
                          <m:d>
                            <m:dPr>
                              <m:begChr m:val=""/>
                              <m:endChr m:val="|"/>
                              <m:ctrlPr>
                                <a:rPr lang="en-GB" i="1" smtClean="0">
                                  <a:latin typeface="Cambria Math" panose="02040503050406030204" pitchFamily="18" charset="0"/>
                                  <a:ea typeface="Cambria Math" panose="02040503050406030204" pitchFamily="18" charset="0"/>
                                </a:rPr>
                              </m:ctrlPr>
                            </m:dPr>
                            <m:e>
                              <m:r>
                                <a:rPr lang="en-GB" i="1" smtClean="0">
                                  <a:latin typeface="Cambria Math" panose="02040503050406030204" pitchFamily="18" charset="0"/>
                                  <a:ea typeface="Cambria Math" panose="02040503050406030204" pitchFamily="18" charset="0"/>
                                </a:rPr>
                                <m:t>𝜑</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e>
                          </m:d>
                        </m:e>
                      </m:d>
                    </m:oMath>
                  </m:oMathPara>
                </a14:m>
                <a:endParaRPr lang="en-GB"/>
              </a:p>
            </p:txBody>
          </p:sp>
        </mc:Choice>
        <mc:Fallback xmlns="">
          <p:sp>
            <p:nvSpPr>
              <p:cNvPr id="5" name="TextBox 4">
                <a:extLst>
                  <a:ext uri="{FF2B5EF4-FFF2-40B4-BE49-F238E27FC236}">
                    <a16:creationId xmlns:a16="http://schemas.microsoft.com/office/drawing/2014/main" id="{C39238CF-119E-4208-9F2C-AD7DE0EBACA0}"/>
                  </a:ext>
                </a:extLst>
              </p:cNvPr>
              <p:cNvSpPr txBox="1">
                <a:spLocks noRot="1" noChangeAspect="1" noMove="1" noResize="1" noEditPoints="1" noAdjustHandles="1" noChangeArrowheads="1" noChangeShapeType="1" noTextEdit="1"/>
              </p:cNvSpPr>
              <p:nvPr/>
            </p:nvSpPr>
            <p:spPr>
              <a:xfrm>
                <a:off x="3234388" y="2581310"/>
                <a:ext cx="2001574" cy="276999"/>
              </a:xfrm>
              <a:prstGeom prst="rect">
                <a:avLst/>
              </a:prstGeom>
              <a:blipFill>
                <a:blip r:embed="rId2"/>
                <a:stretch>
                  <a:fillRect l="-2134" t="-169565" r="-19512" b="-26521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EA47559-C85B-45E2-9BE6-7B9D4EAEEF94}"/>
                  </a:ext>
                </a:extLst>
              </p:cNvPr>
              <p:cNvSpPr txBox="1"/>
              <p:nvPr/>
            </p:nvSpPr>
            <p:spPr>
              <a:xfrm>
                <a:off x="3209804" y="3196698"/>
                <a:ext cx="2446952"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𝜌</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𝑡</m:t>
                          </m:r>
                        </m:e>
                      </m:d>
                      <m:r>
                        <a:rPr lang="en-GB" i="1">
                          <a:latin typeface="Cambria Math" panose="02040503050406030204" pitchFamily="18" charset="0"/>
                          <a:ea typeface="Cambria Math" panose="02040503050406030204" pitchFamily="18" charset="0"/>
                        </a:rPr>
                        <m:t>≡</m:t>
                      </m:r>
                      <m:nary>
                        <m:naryPr>
                          <m:chr m:val="∑"/>
                          <m:supHide m:val="on"/>
                          <m:ctrlPr>
                            <a:rPr lang="en-GB" i="1" smtClean="0">
                              <a:latin typeface="Cambria Math" panose="02040503050406030204" pitchFamily="18" charset="0"/>
                              <a:ea typeface="Cambria Math" panose="02040503050406030204" pitchFamily="18" charset="0"/>
                            </a:rPr>
                          </m:ctrlPr>
                        </m:naryPr>
                        <m:sub>
                          <m:r>
                            <m:rPr>
                              <m:brk m:alnAt="7"/>
                            </m:rPr>
                            <a:rPr lang="en-GB" b="0" i="1" smtClean="0">
                              <a:latin typeface="Cambria Math" panose="02040503050406030204" pitchFamily="18" charset="0"/>
                              <a:ea typeface="Cambria Math" panose="02040503050406030204" pitchFamily="18" charset="0"/>
                            </a:rPr>
                            <m:t>𝑖</m:t>
                          </m:r>
                        </m:sub>
                        <m:sup/>
                        <m:e>
                          <m:d>
                            <m:dPr>
                              <m:begChr m:val="|"/>
                              <m:endChr m:val=""/>
                              <m:ctrlPr>
                                <a:rPr lang="en-GB" i="1">
                                  <a:latin typeface="Cambria Math" panose="02040503050406030204" pitchFamily="18" charset="0"/>
                                  <a:ea typeface="Cambria Math" panose="02040503050406030204" pitchFamily="18" charset="0"/>
                                </a:rPr>
                              </m:ctrlPr>
                            </m:dPr>
                            <m:e>
                              <m:d>
                                <m:dPr>
                                  <m:begChr m:val=""/>
                                  <m:endChr m:val="⟩"/>
                                  <m:ctrlPr>
                                    <a:rPr lang="en-GB" i="1">
                                      <a:latin typeface="Cambria Math" panose="02040503050406030204" pitchFamily="18" charset="0"/>
                                      <a:ea typeface="Cambria Math" panose="02040503050406030204" pitchFamily="18" charset="0"/>
                                    </a:rPr>
                                  </m:ctrlPr>
                                </m:dPr>
                                <m:e>
                                  <m:sSub>
                                    <m:sSubPr>
                                      <m:ctrlPr>
                                        <a:rPr lang="en-GB" i="1" smtClean="0">
                                          <a:latin typeface="Cambria Math" panose="02040503050406030204" pitchFamily="18" charset="0"/>
                                          <a:ea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𝜑</m:t>
                                      </m:r>
                                    </m:e>
                                    <m:sub>
                                      <m:r>
                                        <a:rPr lang="en-GB" b="0" i="1" smtClean="0">
                                          <a:latin typeface="Cambria Math" panose="02040503050406030204" pitchFamily="18" charset="0"/>
                                          <a:ea typeface="Cambria Math" panose="02040503050406030204" pitchFamily="18" charset="0"/>
                                        </a:rPr>
                                        <m:t>𝑖</m:t>
                                      </m:r>
                                    </m:sub>
                                  </m:sSub>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𝑡</m:t>
                                  </m:r>
                                  <m:r>
                                    <a:rPr lang="en-GB" i="1">
                                      <a:latin typeface="Cambria Math" panose="02040503050406030204" pitchFamily="18" charset="0"/>
                                      <a:ea typeface="Cambria Math" panose="02040503050406030204" pitchFamily="18" charset="0"/>
                                    </a:rPr>
                                    <m:t>)</m:t>
                                  </m:r>
                                </m:e>
                              </m:d>
                            </m:e>
                          </m:d>
                          <m:d>
                            <m:dPr>
                              <m:begChr m:val="⟨"/>
                              <m:endChr m:val=""/>
                              <m:ctrlPr>
                                <a:rPr lang="en-GB" i="1">
                                  <a:latin typeface="Cambria Math" panose="02040503050406030204" pitchFamily="18" charset="0"/>
                                  <a:ea typeface="Cambria Math" panose="02040503050406030204" pitchFamily="18" charset="0"/>
                                </a:rPr>
                              </m:ctrlPr>
                            </m:dPr>
                            <m:e>
                              <m:d>
                                <m:dPr>
                                  <m:begChr m:val=""/>
                                  <m:endChr m:val="|"/>
                                  <m:ctrlPr>
                                    <a:rPr lang="en-GB" i="1">
                                      <a:latin typeface="Cambria Math" panose="02040503050406030204" pitchFamily="18" charset="0"/>
                                      <a:ea typeface="Cambria Math" panose="02040503050406030204" pitchFamily="18" charset="0"/>
                                    </a:rPr>
                                  </m:ctrlPr>
                                </m:dPr>
                                <m:e>
                                  <m:sSub>
                                    <m:sSubPr>
                                      <m:ctrlPr>
                                        <a:rPr lang="en-GB" i="1" smtClean="0">
                                          <a:latin typeface="Cambria Math" panose="02040503050406030204" pitchFamily="18" charset="0"/>
                                          <a:ea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𝜑</m:t>
                                      </m:r>
                                    </m:e>
                                    <m:sub>
                                      <m:r>
                                        <a:rPr lang="en-GB" b="0" i="1" smtClean="0">
                                          <a:latin typeface="Cambria Math" panose="02040503050406030204" pitchFamily="18" charset="0"/>
                                          <a:ea typeface="Cambria Math" panose="02040503050406030204" pitchFamily="18" charset="0"/>
                                        </a:rPr>
                                        <m:t>𝑖</m:t>
                                      </m:r>
                                    </m:sub>
                                  </m:sSub>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𝑡</m:t>
                                  </m:r>
                                  <m:r>
                                    <a:rPr lang="en-GB" i="1">
                                      <a:latin typeface="Cambria Math" panose="02040503050406030204" pitchFamily="18" charset="0"/>
                                      <a:ea typeface="Cambria Math" panose="02040503050406030204" pitchFamily="18" charset="0"/>
                                    </a:rPr>
                                    <m:t>)</m:t>
                                  </m:r>
                                </m:e>
                              </m:d>
                            </m:e>
                          </m:d>
                        </m:e>
                      </m:nary>
                    </m:oMath>
                  </m:oMathPara>
                </a14:m>
                <a:endParaRPr lang="en-GB"/>
              </a:p>
            </p:txBody>
          </p:sp>
        </mc:Choice>
        <mc:Fallback xmlns="">
          <p:sp>
            <p:nvSpPr>
              <p:cNvPr id="6" name="TextBox 5">
                <a:extLst>
                  <a:ext uri="{FF2B5EF4-FFF2-40B4-BE49-F238E27FC236}">
                    <a16:creationId xmlns:a16="http://schemas.microsoft.com/office/drawing/2014/main" id="{9EA47559-C85B-45E2-9BE6-7B9D4EAEEF94}"/>
                  </a:ext>
                </a:extLst>
              </p:cNvPr>
              <p:cNvSpPr txBox="1">
                <a:spLocks noRot="1" noChangeAspect="1" noMove="1" noResize="1" noEditPoints="1" noAdjustHandles="1" noChangeArrowheads="1" noChangeShapeType="1" noTextEdit="1"/>
              </p:cNvSpPr>
              <p:nvPr/>
            </p:nvSpPr>
            <p:spPr>
              <a:xfrm>
                <a:off x="3209804" y="3196698"/>
                <a:ext cx="2446952" cy="672235"/>
              </a:xfrm>
              <a:prstGeom prst="rect">
                <a:avLst/>
              </a:prstGeom>
              <a:blipFill>
                <a:blip r:embed="rId3"/>
                <a:stretch>
                  <a:fillRect/>
                </a:stretch>
              </a:blipFill>
            </p:spPr>
            <p:txBody>
              <a:bodyPr/>
              <a:lstStyle/>
              <a:p>
                <a:r>
                  <a:rPr lang="en-GB">
                    <a:noFill/>
                  </a:rPr>
                  <a:t> </a:t>
                </a:r>
              </a:p>
            </p:txBody>
          </p:sp>
        </mc:Fallback>
      </mc:AlternateContent>
      <p:sp>
        <p:nvSpPr>
          <p:cNvPr id="7" name="TextBox 6">
            <a:extLst>
              <a:ext uri="{FF2B5EF4-FFF2-40B4-BE49-F238E27FC236}">
                <a16:creationId xmlns:a16="http://schemas.microsoft.com/office/drawing/2014/main" id="{193C6392-F7F1-41F4-8EBC-BB28066240B9}"/>
              </a:ext>
            </a:extLst>
          </p:cNvPr>
          <p:cNvSpPr txBox="1"/>
          <p:nvPr/>
        </p:nvSpPr>
        <p:spPr>
          <a:xfrm>
            <a:off x="1262183" y="2579885"/>
            <a:ext cx="1615736" cy="369332"/>
          </a:xfrm>
          <a:prstGeom prst="rect">
            <a:avLst/>
          </a:prstGeom>
          <a:noFill/>
        </p:spPr>
        <p:txBody>
          <a:bodyPr wrap="square" rtlCol="0">
            <a:spAutoFit/>
          </a:bodyPr>
          <a:lstStyle/>
          <a:p>
            <a:r>
              <a:rPr lang="en-GB"/>
              <a:t>Pure State:</a:t>
            </a:r>
          </a:p>
        </p:txBody>
      </p:sp>
      <p:sp>
        <p:nvSpPr>
          <p:cNvPr id="8" name="TextBox 7">
            <a:extLst>
              <a:ext uri="{FF2B5EF4-FFF2-40B4-BE49-F238E27FC236}">
                <a16:creationId xmlns:a16="http://schemas.microsoft.com/office/drawing/2014/main" id="{4A01A20B-74A0-4CFE-BE0B-B4EA838AB4C6}"/>
              </a:ext>
            </a:extLst>
          </p:cNvPr>
          <p:cNvSpPr txBox="1"/>
          <p:nvPr/>
        </p:nvSpPr>
        <p:spPr>
          <a:xfrm>
            <a:off x="1262183" y="3346724"/>
            <a:ext cx="1615736" cy="369332"/>
          </a:xfrm>
          <a:prstGeom prst="rect">
            <a:avLst/>
          </a:prstGeom>
          <a:noFill/>
        </p:spPr>
        <p:txBody>
          <a:bodyPr wrap="square" rtlCol="0">
            <a:spAutoFit/>
          </a:bodyPr>
          <a:lstStyle/>
          <a:p>
            <a:r>
              <a:rPr lang="en-GB"/>
              <a:t>Ensemble:</a:t>
            </a:r>
          </a:p>
        </p:txBody>
      </p:sp>
      <p:sp>
        <p:nvSpPr>
          <p:cNvPr id="9" name="TextBox 8">
            <a:extLst>
              <a:ext uri="{FF2B5EF4-FFF2-40B4-BE49-F238E27FC236}">
                <a16:creationId xmlns:a16="http://schemas.microsoft.com/office/drawing/2014/main" id="{42193FBC-4380-41B7-A26C-2EA27DFB1646}"/>
              </a:ext>
            </a:extLst>
          </p:cNvPr>
          <p:cNvSpPr txBox="1"/>
          <p:nvPr/>
        </p:nvSpPr>
        <p:spPr>
          <a:xfrm>
            <a:off x="1262183" y="4113563"/>
            <a:ext cx="1615736" cy="369332"/>
          </a:xfrm>
          <a:prstGeom prst="rect">
            <a:avLst/>
          </a:prstGeom>
          <a:noFill/>
        </p:spPr>
        <p:txBody>
          <a:bodyPr wrap="square" rtlCol="0">
            <a:spAutoFit/>
          </a:bodyPr>
          <a:lstStyle/>
          <a:p>
            <a:r>
              <a:rPr lang="en-GB"/>
              <a:t>Evolution: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BC51E64-7A38-453F-B46E-C685B3584392}"/>
                  </a:ext>
                </a:extLst>
              </p:cNvPr>
              <p:cNvSpPr txBox="1"/>
              <p:nvPr/>
            </p:nvSpPr>
            <p:spPr>
              <a:xfrm>
                <a:off x="3209804" y="4163606"/>
                <a:ext cx="2948371" cy="2841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𝜌</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𝑡</m:t>
                          </m:r>
                        </m:e>
                      </m:d>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𝑈</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𝑡</m:t>
                          </m:r>
                        </m:e>
                        <m:sub>
                          <m:r>
                            <a:rPr lang="en-GB" b="0" i="1" smtClean="0">
                              <a:latin typeface="Cambria Math" panose="02040503050406030204" pitchFamily="18" charset="0"/>
                              <a:ea typeface="Cambria Math" panose="02040503050406030204" pitchFamily="18" charset="0"/>
                            </a:rPr>
                            <m:t>0</m:t>
                          </m:r>
                        </m:sub>
                      </m:sSub>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𝜌</m:t>
                      </m:r>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𝑡</m:t>
                          </m:r>
                        </m:e>
                        <m:sub>
                          <m:r>
                            <a:rPr lang="en-GB" b="0" i="1" smtClean="0">
                              <a:latin typeface="Cambria Math" panose="02040503050406030204" pitchFamily="18" charset="0"/>
                              <a:ea typeface="Cambria Math" panose="02040503050406030204" pitchFamily="18" charset="0"/>
                            </a:rPr>
                            <m:t>0</m:t>
                          </m:r>
                        </m:sub>
                      </m:sSub>
                      <m:r>
                        <a:rPr lang="en-GB" b="0" i="1" smtClean="0">
                          <a:latin typeface="Cambria Math" panose="02040503050406030204" pitchFamily="18" charset="0"/>
                          <a:ea typeface="Cambria Math" panose="02040503050406030204" pitchFamily="18" charset="0"/>
                        </a:rPr>
                        <m:t>)</m:t>
                      </m:r>
                      <m:sSup>
                        <m:sSupPr>
                          <m:ctrlPr>
                            <a:rPr lang="en-GB" b="0"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𝑈</m:t>
                          </m:r>
                        </m:e>
                        <m:sup>
                          <m:r>
                            <a:rPr lang="en-GB" b="0" i="1" smtClean="0">
                              <a:latin typeface="Cambria Math" panose="02040503050406030204" pitchFamily="18" charset="0"/>
                              <a:ea typeface="Cambria Math" panose="02040503050406030204" pitchFamily="18" charset="0"/>
                            </a:rPr>
                            <m:t>†</m:t>
                          </m:r>
                        </m:sup>
                      </m:sSup>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𝑡</m:t>
                          </m:r>
                        </m:e>
                        <m:sub>
                          <m:r>
                            <a:rPr lang="en-GB" b="0" i="1" smtClean="0">
                              <a:latin typeface="Cambria Math" panose="02040503050406030204" pitchFamily="18" charset="0"/>
                              <a:ea typeface="Cambria Math" panose="02040503050406030204" pitchFamily="18" charset="0"/>
                            </a:rPr>
                            <m:t>0</m:t>
                          </m:r>
                        </m:sub>
                      </m:sSub>
                      <m:r>
                        <a:rPr lang="en-GB" b="0" i="1" smtClean="0">
                          <a:latin typeface="Cambria Math" panose="02040503050406030204" pitchFamily="18" charset="0"/>
                          <a:ea typeface="Cambria Math" panose="02040503050406030204" pitchFamily="18" charset="0"/>
                        </a:rPr>
                        <m:t>)</m:t>
                      </m:r>
                    </m:oMath>
                  </m:oMathPara>
                </a14:m>
                <a:endParaRPr lang="en-GB"/>
              </a:p>
            </p:txBody>
          </p:sp>
        </mc:Choice>
        <mc:Fallback xmlns="">
          <p:sp>
            <p:nvSpPr>
              <p:cNvPr id="10" name="TextBox 9">
                <a:extLst>
                  <a:ext uri="{FF2B5EF4-FFF2-40B4-BE49-F238E27FC236}">
                    <a16:creationId xmlns:a16="http://schemas.microsoft.com/office/drawing/2014/main" id="{4BC51E64-7A38-453F-B46E-C685B3584392}"/>
                  </a:ext>
                </a:extLst>
              </p:cNvPr>
              <p:cNvSpPr txBox="1">
                <a:spLocks noRot="1" noChangeAspect="1" noMove="1" noResize="1" noEditPoints="1" noAdjustHandles="1" noChangeArrowheads="1" noChangeShapeType="1" noTextEdit="1"/>
              </p:cNvSpPr>
              <p:nvPr/>
            </p:nvSpPr>
            <p:spPr>
              <a:xfrm>
                <a:off x="3209804" y="4163606"/>
                <a:ext cx="2948371" cy="284117"/>
              </a:xfrm>
              <a:prstGeom prst="rect">
                <a:avLst/>
              </a:prstGeom>
              <a:blipFill>
                <a:blip r:embed="rId4"/>
                <a:stretch>
                  <a:fillRect l="-414" t="-2128" r="-1449" b="-36170"/>
                </a:stretch>
              </a:blipFill>
            </p:spPr>
            <p:txBody>
              <a:bodyPr/>
              <a:lstStyle/>
              <a:p>
                <a:r>
                  <a:rPr lang="en-GB">
                    <a:noFill/>
                  </a:rPr>
                  <a:t> </a:t>
                </a:r>
              </a:p>
            </p:txBody>
          </p:sp>
        </mc:Fallback>
      </mc:AlternateContent>
      <p:sp>
        <p:nvSpPr>
          <p:cNvPr id="11" name="TextBox 10">
            <a:extLst>
              <a:ext uri="{FF2B5EF4-FFF2-40B4-BE49-F238E27FC236}">
                <a16:creationId xmlns:a16="http://schemas.microsoft.com/office/drawing/2014/main" id="{71C275C6-E127-4A41-BE72-415E4FB0D37A}"/>
              </a:ext>
            </a:extLst>
          </p:cNvPr>
          <p:cNvSpPr txBox="1"/>
          <p:nvPr/>
        </p:nvSpPr>
        <p:spPr>
          <a:xfrm>
            <a:off x="1262183" y="4880402"/>
            <a:ext cx="2050742" cy="646331"/>
          </a:xfrm>
          <a:prstGeom prst="rect">
            <a:avLst/>
          </a:prstGeom>
          <a:noFill/>
        </p:spPr>
        <p:txBody>
          <a:bodyPr wrap="square" rtlCol="0">
            <a:spAutoFit/>
          </a:bodyPr>
          <a:lstStyle/>
          <a:p>
            <a:r>
              <a:rPr lang="en-GB"/>
              <a:t>Liouville </a:t>
            </a:r>
          </a:p>
          <a:p>
            <a:r>
              <a:rPr lang="en-GB"/>
              <a:t>Von-Neumann:</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559F810-DD80-460D-AEA2-32334217DBD1}"/>
                  </a:ext>
                </a:extLst>
              </p:cNvPr>
              <p:cNvSpPr txBox="1"/>
              <p:nvPr/>
            </p:nvSpPr>
            <p:spPr>
              <a:xfrm>
                <a:off x="3234388" y="4941650"/>
                <a:ext cx="2438488" cy="5266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smtClean="0">
                              <a:latin typeface="Cambria Math" panose="02040503050406030204" pitchFamily="18" charset="0"/>
                              <a:ea typeface="Cambria Math" panose="02040503050406030204" pitchFamily="18" charset="0"/>
                            </a:rPr>
                            <m:t>𝜕</m:t>
                          </m:r>
                        </m:num>
                        <m:den>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den>
                      </m:f>
                      <m:r>
                        <a:rPr lang="en-GB" i="1" smtClean="0">
                          <a:latin typeface="Cambria Math" panose="02040503050406030204" pitchFamily="18" charset="0"/>
                          <a:ea typeface="Cambria Math" panose="02040503050406030204" pitchFamily="18" charset="0"/>
                        </a:rPr>
                        <m:t>𝜌</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𝑡</m:t>
                          </m:r>
                        </m:e>
                      </m:d>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𝑖</m:t>
                      </m:r>
                      <m:d>
                        <m:dPr>
                          <m:begChr m:val="["/>
                          <m:endChr m:val="]"/>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𝐻</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𝑡</m:t>
                              </m:r>
                            </m:e>
                          </m:d>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𝜌</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e>
                      </m:d>
                    </m:oMath>
                  </m:oMathPara>
                </a14:m>
                <a:endParaRPr lang="en-GB"/>
              </a:p>
            </p:txBody>
          </p:sp>
        </mc:Choice>
        <mc:Fallback xmlns="">
          <p:sp>
            <p:nvSpPr>
              <p:cNvPr id="12" name="TextBox 11">
                <a:extLst>
                  <a:ext uri="{FF2B5EF4-FFF2-40B4-BE49-F238E27FC236}">
                    <a16:creationId xmlns:a16="http://schemas.microsoft.com/office/drawing/2014/main" id="{5559F810-DD80-460D-AEA2-32334217DBD1}"/>
                  </a:ext>
                </a:extLst>
              </p:cNvPr>
              <p:cNvSpPr txBox="1">
                <a:spLocks noRot="1" noChangeAspect="1" noMove="1" noResize="1" noEditPoints="1" noAdjustHandles="1" noChangeArrowheads="1" noChangeShapeType="1" noTextEdit="1"/>
              </p:cNvSpPr>
              <p:nvPr/>
            </p:nvSpPr>
            <p:spPr>
              <a:xfrm>
                <a:off x="3234388" y="4941650"/>
                <a:ext cx="2438488" cy="526683"/>
              </a:xfrm>
              <a:prstGeom prst="rect">
                <a:avLst/>
              </a:prstGeom>
              <a:blipFill>
                <a:blip r:embed="rId5"/>
                <a:stretch>
                  <a:fillRect/>
                </a:stretch>
              </a:blipFill>
            </p:spPr>
            <p:txBody>
              <a:bodyPr/>
              <a:lstStyle/>
              <a:p>
                <a:r>
                  <a:rPr lang="en-GB">
                    <a:noFill/>
                  </a:rPr>
                  <a:t> </a:t>
                </a:r>
              </a:p>
            </p:txBody>
          </p:sp>
        </mc:Fallback>
      </mc:AlternateContent>
      <p:sp>
        <p:nvSpPr>
          <p:cNvPr id="13" name="TextBox 12">
            <a:extLst>
              <a:ext uri="{FF2B5EF4-FFF2-40B4-BE49-F238E27FC236}">
                <a16:creationId xmlns:a16="http://schemas.microsoft.com/office/drawing/2014/main" id="{A029330E-0803-46BA-9EFD-DB74547EAEFF}"/>
              </a:ext>
            </a:extLst>
          </p:cNvPr>
          <p:cNvSpPr txBox="1"/>
          <p:nvPr/>
        </p:nvSpPr>
        <p:spPr>
          <a:xfrm>
            <a:off x="1262183" y="5793710"/>
            <a:ext cx="2050742" cy="369332"/>
          </a:xfrm>
          <a:prstGeom prst="rect">
            <a:avLst/>
          </a:prstGeom>
          <a:noFill/>
        </p:spPr>
        <p:txBody>
          <a:bodyPr wrap="square" rtlCol="0">
            <a:spAutoFit/>
          </a:bodyPr>
          <a:lstStyle/>
          <a:p>
            <a:r>
              <a:rPr lang="en-GB"/>
              <a:t>Expectation: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927D37D-1A65-43A0-901A-AD3485142717}"/>
                  </a:ext>
                </a:extLst>
              </p:cNvPr>
              <p:cNvSpPr txBox="1"/>
              <p:nvPr/>
            </p:nvSpPr>
            <p:spPr>
              <a:xfrm>
                <a:off x="3234388" y="5824790"/>
                <a:ext cx="1430648" cy="3100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i="1" smtClean="0">
                              <a:latin typeface="Cambria Math" panose="02040503050406030204" pitchFamily="18" charset="0"/>
                            </a:rPr>
                          </m:ctrlPr>
                        </m:dPr>
                        <m:e>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𝑂</m:t>
                              </m:r>
                            </m:e>
                          </m:acc>
                        </m:e>
                      </m:d>
                      <m:r>
                        <a:rPr lang="en-GB" b="0" i="1" smtClean="0">
                          <a:latin typeface="Cambria Math" panose="02040503050406030204" pitchFamily="18" charset="0"/>
                        </a:rPr>
                        <m:t>=</m:t>
                      </m:r>
                      <m:r>
                        <a:rPr lang="en-GB" b="0" i="1" smtClean="0">
                          <a:latin typeface="Cambria Math" panose="02040503050406030204" pitchFamily="18" charset="0"/>
                        </a:rPr>
                        <m:t>𝑇𝑟</m:t>
                      </m:r>
                      <m:r>
                        <a:rPr lang="en-GB" b="0" i="1" smtClean="0">
                          <a:latin typeface="Cambria Math" panose="02040503050406030204" pitchFamily="18" charset="0"/>
                        </a:rPr>
                        <m:t>(</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𝑂</m:t>
                          </m:r>
                        </m:e>
                      </m:acc>
                      <m:r>
                        <a:rPr lang="en-GB" i="1" smtClean="0">
                          <a:latin typeface="Cambria Math" panose="02040503050406030204" pitchFamily="18" charset="0"/>
                          <a:ea typeface="Cambria Math" panose="02040503050406030204" pitchFamily="18" charset="0"/>
                        </a:rPr>
                        <m:t>𝜌</m:t>
                      </m:r>
                      <m:r>
                        <a:rPr lang="en-GB" b="0" i="1" smtClean="0">
                          <a:latin typeface="Cambria Math" panose="02040503050406030204" pitchFamily="18" charset="0"/>
                        </a:rPr>
                        <m:t>)</m:t>
                      </m:r>
                    </m:oMath>
                  </m:oMathPara>
                </a14:m>
                <a:endParaRPr lang="en-GB"/>
              </a:p>
            </p:txBody>
          </p:sp>
        </mc:Choice>
        <mc:Fallback xmlns="">
          <p:sp>
            <p:nvSpPr>
              <p:cNvPr id="14" name="TextBox 13">
                <a:extLst>
                  <a:ext uri="{FF2B5EF4-FFF2-40B4-BE49-F238E27FC236}">
                    <a16:creationId xmlns:a16="http://schemas.microsoft.com/office/drawing/2014/main" id="{4927D37D-1A65-43A0-901A-AD3485142717}"/>
                  </a:ext>
                </a:extLst>
              </p:cNvPr>
              <p:cNvSpPr txBox="1">
                <a:spLocks noRot="1" noChangeAspect="1" noMove="1" noResize="1" noEditPoints="1" noAdjustHandles="1" noChangeArrowheads="1" noChangeShapeType="1" noTextEdit="1"/>
              </p:cNvSpPr>
              <p:nvPr/>
            </p:nvSpPr>
            <p:spPr>
              <a:xfrm>
                <a:off x="3234388" y="5824790"/>
                <a:ext cx="1430648" cy="310021"/>
              </a:xfrm>
              <a:prstGeom prst="rect">
                <a:avLst/>
              </a:prstGeom>
              <a:blipFill>
                <a:blip r:embed="rId6"/>
                <a:stretch>
                  <a:fillRect t="-14000" r="-5983" b="-30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40B0D1-EDC4-4905-BCE3-BC73E4292D66}"/>
                  </a:ext>
                </a:extLst>
              </p:cNvPr>
              <p:cNvSpPr txBox="1"/>
              <p:nvPr/>
            </p:nvSpPr>
            <p:spPr>
              <a:xfrm>
                <a:off x="8879077" y="2850649"/>
                <a:ext cx="13650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𝐻</m:t>
                      </m:r>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𝐻</m:t>
                          </m:r>
                        </m:e>
                        <m:sub>
                          <m:r>
                            <a:rPr lang="en-GB" b="0" i="1" smtClean="0">
                              <a:latin typeface="Cambria Math" panose="02040503050406030204" pitchFamily="18" charset="0"/>
                            </a:rPr>
                            <m:t>0</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𝐻</m:t>
                          </m:r>
                        </m:e>
                        <m:sub>
                          <m:r>
                            <a:rPr lang="en-GB" b="0" i="1" smtClean="0">
                              <a:latin typeface="Cambria Math" panose="02040503050406030204" pitchFamily="18" charset="0"/>
                            </a:rPr>
                            <m:t>𝐼</m:t>
                          </m:r>
                        </m:sub>
                      </m:sSub>
                    </m:oMath>
                  </m:oMathPara>
                </a14:m>
                <a:endParaRPr lang="en-GB"/>
              </a:p>
            </p:txBody>
          </p:sp>
        </mc:Choice>
        <mc:Fallback xmlns="">
          <p:sp>
            <p:nvSpPr>
              <p:cNvPr id="15" name="TextBox 14">
                <a:extLst>
                  <a:ext uri="{FF2B5EF4-FFF2-40B4-BE49-F238E27FC236}">
                    <a16:creationId xmlns:a16="http://schemas.microsoft.com/office/drawing/2014/main" id="{6940B0D1-EDC4-4905-BCE3-BC73E4292D66}"/>
                  </a:ext>
                </a:extLst>
              </p:cNvPr>
              <p:cNvSpPr txBox="1">
                <a:spLocks noRot="1" noChangeAspect="1" noMove="1" noResize="1" noEditPoints="1" noAdjustHandles="1" noChangeArrowheads="1" noChangeShapeType="1" noTextEdit="1"/>
              </p:cNvSpPr>
              <p:nvPr/>
            </p:nvSpPr>
            <p:spPr>
              <a:xfrm>
                <a:off x="8879077" y="2850649"/>
                <a:ext cx="1365053" cy="276999"/>
              </a:xfrm>
              <a:prstGeom prst="rect">
                <a:avLst/>
              </a:prstGeom>
              <a:blipFill>
                <a:blip r:embed="rId7"/>
                <a:stretch>
                  <a:fillRect l="-3587" r="-897" b="-20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A7D50DC-C8FB-4A1B-9BF0-06CAC15E5916}"/>
                  </a:ext>
                </a:extLst>
              </p:cNvPr>
              <p:cNvSpPr txBox="1"/>
              <p:nvPr/>
            </p:nvSpPr>
            <p:spPr>
              <a:xfrm>
                <a:off x="8879077" y="3795547"/>
                <a:ext cx="27798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𝑈</m:t>
                      </m:r>
                      <m:d>
                        <m:dPr>
                          <m:ctrlPr>
                            <a:rPr lang="en-GB" b="0" i="1" smtClean="0">
                              <a:latin typeface="Cambria Math" panose="02040503050406030204" pitchFamily="18" charset="0"/>
                            </a:rPr>
                          </m:ctrlPr>
                        </m:dPr>
                        <m:e>
                          <m:r>
                            <a:rPr lang="en-GB" b="0" i="1" smtClean="0">
                              <a:latin typeface="Cambria Math" panose="02040503050406030204" pitchFamily="18" charset="0"/>
                            </a:rPr>
                            <m:t>𝑡</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𝑡</m:t>
                              </m:r>
                            </m:e>
                            <m:sub>
                              <m:r>
                                <a:rPr lang="en-GB" b="0" i="1" smtClean="0">
                                  <a:latin typeface="Cambria Math" panose="02040503050406030204" pitchFamily="18" charset="0"/>
                                </a:rPr>
                                <m:t>0</m:t>
                              </m:r>
                            </m:sub>
                          </m:sSub>
                        </m:e>
                      </m:d>
                      <m:r>
                        <a:rPr lang="en-GB" i="1">
                          <a:latin typeface="Cambria Math" panose="02040503050406030204" pitchFamily="18" charset="0"/>
                          <a:ea typeface="Cambria Math" panose="02040503050406030204" pitchFamily="18" charset="0"/>
                        </a:rPr>
                        <m:t>≡</m:t>
                      </m:r>
                      <m:sSub>
                        <m:sSubPr>
                          <m:ctrlPr>
                            <a:rPr lang="en-GB"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𝑈</m:t>
                          </m:r>
                        </m:e>
                        <m:sub>
                          <m:r>
                            <a:rPr lang="en-GB" b="0" i="1" smtClean="0">
                              <a:latin typeface="Cambria Math" panose="02040503050406030204" pitchFamily="18" charset="0"/>
                              <a:ea typeface="Cambria Math" panose="02040503050406030204" pitchFamily="18" charset="0"/>
                            </a:rPr>
                            <m:t>0</m:t>
                          </m:r>
                        </m:sub>
                      </m:sSub>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𝑡</m:t>
                          </m:r>
                        </m:e>
                        <m:sub>
                          <m:r>
                            <a:rPr lang="en-GB" b="0" i="1" smtClean="0">
                              <a:latin typeface="Cambria Math" panose="02040503050406030204" pitchFamily="18" charset="0"/>
                              <a:ea typeface="Cambria Math" panose="02040503050406030204" pitchFamily="18" charset="0"/>
                            </a:rPr>
                            <m:t>0</m:t>
                          </m:r>
                        </m:sub>
                      </m:sSub>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𝑈</m:t>
                          </m:r>
                        </m:e>
                        <m:sub>
                          <m:r>
                            <a:rPr lang="en-GB" b="0" i="1" smtClean="0">
                              <a:latin typeface="Cambria Math" panose="02040503050406030204" pitchFamily="18" charset="0"/>
                              <a:ea typeface="Cambria Math" panose="02040503050406030204" pitchFamily="18" charset="0"/>
                            </a:rPr>
                            <m:t>𝐼</m:t>
                          </m:r>
                        </m:sub>
                      </m:sSub>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𝑡</m:t>
                          </m:r>
                        </m:e>
                        <m:sub>
                          <m:r>
                            <a:rPr lang="en-GB" b="0" i="1" smtClean="0">
                              <a:latin typeface="Cambria Math" panose="02040503050406030204" pitchFamily="18" charset="0"/>
                              <a:ea typeface="Cambria Math" panose="02040503050406030204" pitchFamily="18" charset="0"/>
                            </a:rPr>
                            <m:t>0</m:t>
                          </m:r>
                        </m:sub>
                      </m:sSub>
                      <m:r>
                        <a:rPr lang="en-GB" b="0" i="1" smtClean="0">
                          <a:latin typeface="Cambria Math" panose="02040503050406030204" pitchFamily="18" charset="0"/>
                          <a:ea typeface="Cambria Math" panose="02040503050406030204" pitchFamily="18" charset="0"/>
                        </a:rPr>
                        <m:t>)</m:t>
                      </m:r>
                    </m:oMath>
                  </m:oMathPara>
                </a14:m>
                <a:endParaRPr lang="en-GB"/>
              </a:p>
            </p:txBody>
          </p:sp>
        </mc:Choice>
        <mc:Fallback xmlns="">
          <p:sp>
            <p:nvSpPr>
              <p:cNvPr id="16" name="TextBox 15">
                <a:extLst>
                  <a:ext uri="{FF2B5EF4-FFF2-40B4-BE49-F238E27FC236}">
                    <a16:creationId xmlns:a16="http://schemas.microsoft.com/office/drawing/2014/main" id="{BA7D50DC-C8FB-4A1B-9BF0-06CAC15E5916}"/>
                  </a:ext>
                </a:extLst>
              </p:cNvPr>
              <p:cNvSpPr txBox="1">
                <a:spLocks noRot="1" noChangeAspect="1" noMove="1" noResize="1" noEditPoints="1" noAdjustHandles="1" noChangeArrowheads="1" noChangeShapeType="1" noTextEdit="1"/>
              </p:cNvSpPr>
              <p:nvPr/>
            </p:nvSpPr>
            <p:spPr>
              <a:xfrm>
                <a:off x="8879077" y="3795547"/>
                <a:ext cx="2779864" cy="276999"/>
              </a:xfrm>
              <a:prstGeom prst="rect">
                <a:avLst/>
              </a:prstGeom>
              <a:blipFill>
                <a:blip r:embed="rId8"/>
                <a:stretch>
                  <a:fillRect l="-439" r="-1316" b="-40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EFF2707-D39A-4527-9C1B-B5A4DC89C8DF}"/>
                  </a:ext>
                </a:extLst>
              </p:cNvPr>
              <p:cNvSpPr txBox="1"/>
              <p:nvPr/>
            </p:nvSpPr>
            <p:spPr>
              <a:xfrm>
                <a:off x="8879077" y="4658647"/>
                <a:ext cx="2356671" cy="343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𝑂</m:t>
                              </m:r>
                            </m:e>
                          </m:acc>
                        </m:e>
                      </m:acc>
                      <m:r>
                        <a:rPr lang="en-GB" i="1" smtClean="0">
                          <a:latin typeface="Cambria Math" panose="02040503050406030204" pitchFamily="18" charset="0"/>
                          <a:ea typeface="Cambria Math" panose="02040503050406030204" pitchFamily="18" charset="0"/>
                        </a:rPr>
                        <m:t>≡</m:t>
                      </m:r>
                      <m:sSubSup>
                        <m:sSubSupPr>
                          <m:ctrlPr>
                            <a:rPr lang="en-GB" i="1" smtClean="0">
                              <a:latin typeface="Cambria Math" panose="02040503050406030204" pitchFamily="18" charset="0"/>
                              <a:ea typeface="Cambria Math" panose="02040503050406030204" pitchFamily="18" charset="0"/>
                            </a:rPr>
                          </m:ctrlPr>
                        </m:sSubSupPr>
                        <m:e>
                          <m:r>
                            <a:rPr lang="en-GB" b="0" i="1" smtClean="0">
                              <a:latin typeface="Cambria Math" panose="02040503050406030204" pitchFamily="18" charset="0"/>
                              <a:ea typeface="Cambria Math" panose="02040503050406030204" pitchFamily="18" charset="0"/>
                            </a:rPr>
                            <m:t>𝑈</m:t>
                          </m:r>
                        </m:e>
                        <m:sub>
                          <m:r>
                            <a:rPr lang="en-GB" b="0" i="1" smtClean="0">
                              <a:latin typeface="Cambria Math" panose="02040503050406030204" pitchFamily="18" charset="0"/>
                              <a:ea typeface="Cambria Math" panose="02040503050406030204" pitchFamily="18" charset="0"/>
                            </a:rPr>
                            <m:t>0</m:t>
                          </m:r>
                        </m:sub>
                        <m:sup>
                          <m:r>
                            <a:rPr lang="en-GB" i="1" smtClean="0">
                              <a:latin typeface="Cambria Math" panose="02040503050406030204" pitchFamily="18" charset="0"/>
                              <a:ea typeface="Cambria Math" panose="02040503050406030204" pitchFamily="18" charset="0"/>
                            </a:rPr>
                            <m:t>†</m:t>
                          </m:r>
                        </m:sup>
                      </m:sSubSup>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𝑡</m:t>
                          </m:r>
                        </m:e>
                        <m:sub>
                          <m:r>
                            <a:rPr lang="en-GB" b="0" i="1" smtClean="0">
                              <a:latin typeface="Cambria Math" panose="02040503050406030204" pitchFamily="18" charset="0"/>
                              <a:ea typeface="Cambria Math" panose="02040503050406030204" pitchFamily="18" charset="0"/>
                            </a:rPr>
                            <m:t>0</m:t>
                          </m:r>
                        </m:sub>
                      </m:sSub>
                      <m:r>
                        <a:rPr lang="en-GB" b="0" i="1" smtClean="0">
                          <a:latin typeface="Cambria Math" panose="02040503050406030204" pitchFamily="18" charset="0"/>
                          <a:ea typeface="Cambria Math" panose="02040503050406030204" pitchFamily="18" charset="0"/>
                        </a:rPr>
                        <m:t>)</m:t>
                      </m:r>
                      <m:acc>
                        <m:accPr>
                          <m:chr m:val="̂"/>
                          <m:ctrlPr>
                            <a:rPr lang="en-GB" b="0" i="1" smtClean="0">
                              <a:latin typeface="Cambria Math" panose="02040503050406030204" pitchFamily="18" charset="0"/>
                              <a:ea typeface="Cambria Math" panose="02040503050406030204" pitchFamily="18" charset="0"/>
                            </a:rPr>
                          </m:ctrlPr>
                        </m:accPr>
                        <m:e>
                          <m:r>
                            <a:rPr lang="en-GB" b="0" i="1" smtClean="0">
                              <a:latin typeface="Cambria Math" panose="02040503050406030204" pitchFamily="18" charset="0"/>
                              <a:ea typeface="Cambria Math" panose="02040503050406030204" pitchFamily="18" charset="0"/>
                            </a:rPr>
                            <m:t>𝑂</m:t>
                          </m:r>
                        </m:e>
                      </m:acc>
                      <m:sSub>
                        <m:sSubPr>
                          <m:ctrlPr>
                            <a:rPr lang="en-GB" i="1" smtClean="0">
                              <a:latin typeface="Cambria Math" panose="02040503050406030204" pitchFamily="18" charset="0"/>
                            </a:rPr>
                          </m:ctrlPr>
                        </m:sSubPr>
                        <m:e>
                          <m:r>
                            <a:rPr lang="en-GB" b="0" i="1" smtClean="0">
                              <a:latin typeface="Cambria Math" panose="02040503050406030204" pitchFamily="18" charset="0"/>
                            </a:rPr>
                            <m:t>𝑈</m:t>
                          </m:r>
                        </m:e>
                        <m:sub>
                          <m:r>
                            <a:rPr lang="en-GB" b="0" i="1" smtClean="0">
                              <a:latin typeface="Cambria Math" panose="02040503050406030204" pitchFamily="18" charset="0"/>
                            </a:rPr>
                            <m:t>0</m:t>
                          </m:r>
                        </m:sub>
                      </m:sSub>
                      <m:r>
                        <a:rPr lang="en-GB" b="0" i="1" smtClean="0">
                          <a:latin typeface="Cambria Math" panose="02040503050406030204" pitchFamily="18" charset="0"/>
                        </a:rPr>
                        <m:t>(</m:t>
                      </m:r>
                      <m:r>
                        <a:rPr lang="en-GB" b="0" i="1" smtClean="0">
                          <a:latin typeface="Cambria Math" panose="02040503050406030204" pitchFamily="18" charset="0"/>
                        </a:rPr>
                        <m:t>𝑡</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𝑡</m:t>
                          </m:r>
                        </m:e>
                        <m:sub>
                          <m:r>
                            <a:rPr lang="en-GB" b="0" i="1" smtClean="0">
                              <a:latin typeface="Cambria Math" panose="02040503050406030204" pitchFamily="18" charset="0"/>
                            </a:rPr>
                            <m:t>0</m:t>
                          </m:r>
                        </m:sub>
                      </m:sSub>
                      <m:r>
                        <a:rPr lang="en-GB" b="0" i="1" smtClean="0">
                          <a:latin typeface="Cambria Math" panose="02040503050406030204" pitchFamily="18" charset="0"/>
                        </a:rPr>
                        <m:t>)</m:t>
                      </m:r>
                    </m:oMath>
                  </m:oMathPara>
                </a14:m>
                <a:endParaRPr lang="en-GB"/>
              </a:p>
            </p:txBody>
          </p:sp>
        </mc:Choice>
        <mc:Fallback xmlns="">
          <p:sp>
            <p:nvSpPr>
              <p:cNvPr id="17" name="TextBox 16">
                <a:extLst>
                  <a:ext uri="{FF2B5EF4-FFF2-40B4-BE49-F238E27FC236}">
                    <a16:creationId xmlns:a16="http://schemas.microsoft.com/office/drawing/2014/main" id="{DEFF2707-D39A-4527-9C1B-B5A4DC89C8DF}"/>
                  </a:ext>
                </a:extLst>
              </p:cNvPr>
              <p:cNvSpPr txBox="1">
                <a:spLocks noRot="1" noChangeAspect="1" noMove="1" noResize="1" noEditPoints="1" noAdjustHandles="1" noChangeArrowheads="1" noChangeShapeType="1" noTextEdit="1"/>
              </p:cNvSpPr>
              <p:nvPr/>
            </p:nvSpPr>
            <p:spPr>
              <a:xfrm>
                <a:off x="8879077" y="4658647"/>
                <a:ext cx="2356671" cy="343684"/>
              </a:xfrm>
              <a:prstGeom prst="rect">
                <a:avLst/>
              </a:prstGeom>
              <a:blipFill>
                <a:blip r:embed="rId9"/>
                <a:stretch>
                  <a:fillRect l="-1813" t="-12281" r="-3109" b="-2456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5B38AED-5663-4D08-B548-B2E97DF6AF4E}"/>
                  </a:ext>
                </a:extLst>
              </p:cNvPr>
              <p:cNvSpPr txBox="1"/>
              <p:nvPr/>
            </p:nvSpPr>
            <p:spPr>
              <a:xfrm>
                <a:off x="8879077" y="5468333"/>
                <a:ext cx="2791085" cy="6485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acc>
                            <m:accPr>
                              <m:chr m:val="̃"/>
                              <m:ctrlPr>
                                <a:rPr lang="en-GB" i="1" smtClean="0">
                                  <a:latin typeface="Cambria Math" panose="02040503050406030204" pitchFamily="18" charset="0"/>
                                </a:rPr>
                              </m:ctrlPr>
                            </m:accPr>
                            <m:e>
                              <m:r>
                                <a:rPr lang="en-GB" i="1" smtClean="0">
                                  <a:latin typeface="Cambria Math" panose="02040503050406030204" pitchFamily="18" charset="0"/>
                                  <a:ea typeface="Cambria Math" panose="02040503050406030204" pitchFamily="18" charset="0"/>
                                </a:rPr>
                                <m:t>𝜌</m:t>
                              </m:r>
                            </m:e>
                          </m:acc>
                        </m:e>
                      </m:acc>
                      <m:r>
                        <a:rPr lang="en-GB" i="1" smtClean="0">
                          <a:latin typeface="Cambria Math" panose="02040503050406030204" pitchFamily="18" charset="0"/>
                          <a:ea typeface="Cambria Math" panose="02040503050406030204" pitchFamily="18" charset="0"/>
                        </a:rPr>
                        <m:t>≡</m:t>
                      </m:r>
                      <m:sSub>
                        <m:sSubPr>
                          <m:ctrlPr>
                            <a:rPr lang="en-GB"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𝑈</m:t>
                          </m:r>
                        </m:e>
                        <m:sub>
                          <m:r>
                            <a:rPr lang="en-GB" b="0" i="1" smtClean="0">
                              <a:latin typeface="Cambria Math" panose="02040503050406030204" pitchFamily="18" charset="0"/>
                              <a:ea typeface="Cambria Math" panose="02040503050406030204" pitchFamily="18" charset="0"/>
                            </a:rPr>
                            <m:t>𝐼</m:t>
                          </m:r>
                        </m:sub>
                      </m:sSub>
                      <m:r>
                        <a:rPr lang="en-GB" i="1" smtClean="0">
                          <a:latin typeface="Cambria Math" panose="02040503050406030204" pitchFamily="18" charset="0"/>
                          <a:ea typeface="Cambria Math" panose="02040503050406030204" pitchFamily="18" charset="0"/>
                        </a:rPr>
                        <m:t> </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𝑡</m:t>
                              </m:r>
                            </m:e>
                            <m:sub>
                              <m:r>
                                <a:rPr lang="en-GB" b="0" i="1" smtClean="0">
                                  <a:latin typeface="Cambria Math" panose="02040503050406030204" pitchFamily="18" charset="0"/>
                                  <a:ea typeface="Cambria Math" panose="02040503050406030204" pitchFamily="18" charset="0"/>
                                </a:rPr>
                                <m:t>0</m:t>
                              </m:r>
                            </m:sub>
                          </m:sSub>
                        </m:e>
                      </m:d>
                      <m:r>
                        <a:rPr lang="en-GB" b="0" i="1" smtClean="0">
                          <a:latin typeface="Cambria Math" panose="02040503050406030204" pitchFamily="18" charset="0"/>
                          <a:ea typeface="Cambria Math" panose="02040503050406030204" pitchFamily="18" charset="0"/>
                        </a:rPr>
                        <m:t>𝜌</m:t>
                      </m:r>
                      <m:d>
                        <m:dPr>
                          <m:ctrlPr>
                            <a:rPr lang="en-GB" b="0" i="1" smtClean="0">
                              <a:latin typeface="Cambria Math" panose="02040503050406030204" pitchFamily="18" charset="0"/>
                              <a:ea typeface="Cambria Math" panose="02040503050406030204" pitchFamily="18" charset="0"/>
                            </a:rPr>
                          </m:ctrlPr>
                        </m:dPr>
                        <m:e>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𝑡</m:t>
                              </m:r>
                            </m:e>
                            <m:sub>
                              <m:r>
                                <a:rPr lang="en-GB" b="0" i="1" smtClean="0">
                                  <a:latin typeface="Cambria Math" panose="02040503050406030204" pitchFamily="18" charset="0"/>
                                  <a:ea typeface="Cambria Math" panose="02040503050406030204" pitchFamily="18" charset="0"/>
                                </a:rPr>
                                <m:t>0</m:t>
                              </m:r>
                            </m:sub>
                          </m:sSub>
                        </m:e>
                      </m:d>
                      <m:sSubSup>
                        <m:sSubSupPr>
                          <m:ctrlPr>
                            <a:rPr lang="en-GB" b="0" i="1" smtClean="0">
                              <a:latin typeface="Cambria Math" panose="02040503050406030204" pitchFamily="18" charset="0"/>
                              <a:ea typeface="Cambria Math" panose="02040503050406030204" pitchFamily="18" charset="0"/>
                            </a:rPr>
                          </m:ctrlPr>
                        </m:sSubSupPr>
                        <m:e>
                          <m:r>
                            <a:rPr lang="en-GB" b="0" i="1" smtClean="0">
                              <a:latin typeface="Cambria Math" panose="02040503050406030204" pitchFamily="18" charset="0"/>
                              <a:ea typeface="Cambria Math" panose="02040503050406030204" pitchFamily="18" charset="0"/>
                            </a:rPr>
                            <m:t>𝑈</m:t>
                          </m:r>
                        </m:e>
                        <m:sub>
                          <m:r>
                            <a:rPr lang="en-GB" b="0" i="1" smtClean="0">
                              <a:latin typeface="Cambria Math" panose="02040503050406030204" pitchFamily="18" charset="0"/>
                              <a:ea typeface="Cambria Math" panose="02040503050406030204" pitchFamily="18" charset="0"/>
                            </a:rPr>
                            <m:t>𝐼</m:t>
                          </m:r>
                        </m:sub>
                        <m:sup>
                          <m:r>
                            <a:rPr lang="en-GB" b="0" i="1" smtClean="0">
                              <a:latin typeface="Cambria Math" panose="02040503050406030204" pitchFamily="18" charset="0"/>
                              <a:ea typeface="Cambria Math" panose="02040503050406030204" pitchFamily="18" charset="0"/>
                            </a:rPr>
                            <m:t>†</m:t>
                          </m:r>
                        </m:sup>
                      </m:sSubSup>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rPr>
                            <m:t>𝑡</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𝑡</m:t>
                              </m:r>
                            </m:e>
                            <m:sub>
                              <m:r>
                                <a:rPr lang="en-GB" b="0" i="1" smtClean="0">
                                  <a:latin typeface="Cambria Math" panose="02040503050406030204" pitchFamily="18" charset="0"/>
                                </a:rPr>
                                <m:t>0</m:t>
                              </m:r>
                            </m:sub>
                          </m:sSub>
                        </m:e>
                      </m:d>
                    </m:oMath>
                  </m:oMathPara>
                </a14:m>
                <a:endParaRPr lang="en-GB" b="0"/>
              </a:p>
              <a:p>
                <a:r>
                  <a:rPr lang="en-GB"/>
                  <a:t>     = </a:t>
                </a:r>
                <a14:m>
                  <m:oMath xmlns:m="http://schemas.openxmlformats.org/officeDocument/2006/math">
                    <m:sSubSup>
                      <m:sSubSupPr>
                        <m:ctrlPr>
                          <a:rPr lang="en-GB" i="1" smtClean="0">
                            <a:latin typeface="Cambria Math" panose="02040503050406030204" pitchFamily="18" charset="0"/>
                            <a:ea typeface="Cambria Math" panose="02040503050406030204" pitchFamily="18" charset="0"/>
                          </a:rPr>
                        </m:ctrlPr>
                      </m:sSubSupPr>
                      <m:e>
                        <m:r>
                          <a:rPr lang="en-GB" b="0" i="1" smtClean="0">
                            <a:latin typeface="Cambria Math" panose="02040503050406030204" pitchFamily="18" charset="0"/>
                            <a:ea typeface="Cambria Math" panose="02040503050406030204" pitchFamily="18" charset="0"/>
                          </a:rPr>
                          <m:t>𝑈</m:t>
                        </m:r>
                      </m:e>
                      <m:sub>
                        <m:r>
                          <a:rPr lang="en-GB" b="0" i="1" smtClean="0">
                            <a:latin typeface="Cambria Math" panose="02040503050406030204" pitchFamily="18" charset="0"/>
                            <a:ea typeface="Cambria Math" panose="02040503050406030204" pitchFamily="18" charset="0"/>
                          </a:rPr>
                          <m:t>0</m:t>
                        </m:r>
                      </m:sub>
                      <m:sup>
                        <m:r>
                          <a:rPr lang="en-GB" i="1" smtClean="0">
                            <a:latin typeface="Cambria Math" panose="02040503050406030204" pitchFamily="18" charset="0"/>
                            <a:ea typeface="Cambria Math" panose="02040503050406030204" pitchFamily="18" charset="0"/>
                          </a:rPr>
                          <m:t>†</m:t>
                        </m:r>
                      </m:sup>
                    </m:sSubSup>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𝑡</m:t>
                        </m:r>
                      </m:e>
                      <m:sub>
                        <m:r>
                          <a:rPr lang="en-GB" b="0" i="1" smtClean="0">
                            <a:latin typeface="Cambria Math" panose="02040503050406030204" pitchFamily="18" charset="0"/>
                            <a:ea typeface="Cambria Math" panose="02040503050406030204" pitchFamily="18" charset="0"/>
                          </a:rPr>
                          <m:t>0</m:t>
                        </m:r>
                      </m:sub>
                    </m:sSub>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𝜌</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 </m:t>
                    </m:r>
                    <m:sSub>
                      <m:sSubPr>
                        <m:ctrlPr>
                          <a:rPr lang="en-GB" i="1" smtClean="0">
                            <a:latin typeface="Cambria Math" panose="02040503050406030204" pitchFamily="18" charset="0"/>
                          </a:rPr>
                        </m:ctrlPr>
                      </m:sSubPr>
                      <m:e>
                        <m:r>
                          <a:rPr lang="en-GB" b="0" i="1" smtClean="0">
                            <a:latin typeface="Cambria Math" panose="02040503050406030204" pitchFamily="18" charset="0"/>
                          </a:rPr>
                          <m:t>𝑈</m:t>
                        </m:r>
                      </m:e>
                      <m:sub>
                        <m:r>
                          <a:rPr lang="en-GB" b="0" i="1" smtClean="0">
                            <a:latin typeface="Cambria Math" panose="02040503050406030204" pitchFamily="18" charset="0"/>
                          </a:rPr>
                          <m:t>0</m:t>
                        </m:r>
                      </m:sub>
                    </m:sSub>
                    <m:r>
                      <a:rPr lang="en-GB" b="0" i="1" smtClean="0">
                        <a:latin typeface="Cambria Math" panose="02040503050406030204" pitchFamily="18" charset="0"/>
                      </a:rPr>
                      <m:t>(</m:t>
                    </m:r>
                    <m:r>
                      <a:rPr lang="en-GB" b="0" i="1" smtClean="0">
                        <a:latin typeface="Cambria Math" panose="02040503050406030204" pitchFamily="18" charset="0"/>
                      </a:rPr>
                      <m:t>𝑡</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𝑡</m:t>
                        </m:r>
                      </m:e>
                      <m:sub>
                        <m:r>
                          <a:rPr lang="en-GB" b="0" i="1" smtClean="0">
                            <a:latin typeface="Cambria Math" panose="02040503050406030204" pitchFamily="18" charset="0"/>
                          </a:rPr>
                          <m:t>0</m:t>
                        </m:r>
                      </m:sub>
                    </m:sSub>
                    <m:r>
                      <a:rPr lang="en-GB" b="0" i="1" smtClean="0">
                        <a:latin typeface="Cambria Math" panose="02040503050406030204" pitchFamily="18" charset="0"/>
                      </a:rPr>
                      <m:t>)</m:t>
                    </m:r>
                  </m:oMath>
                </a14:m>
                <a:endParaRPr lang="en-GB"/>
              </a:p>
            </p:txBody>
          </p:sp>
        </mc:Choice>
        <mc:Fallback xmlns="">
          <p:sp>
            <p:nvSpPr>
              <p:cNvPr id="18" name="TextBox 17">
                <a:extLst>
                  <a:ext uri="{FF2B5EF4-FFF2-40B4-BE49-F238E27FC236}">
                    <a16:creationId xmlns:a16="http://schemas.microsoft.com/office/drawing/2014/main" id="{D5B38AED-5663-4D08-B548-B2E97DF6AF4E}"/>
                  </a:ext>
                </a:extLst>
              </p:cNvPr>
              <p:cNvSpPr txBox="1">
                <a:spLocks noRot="1" noChangeAspect="1" noMove="1" noResize="1" noEditPoints="1" noAdjustHandles="1" noChangeArrowheads="1" noChangeShapeType="1" noTextEdit="1"/>
              </p:cNvSpPr>
              <p:nvPr/>
            </p:nvSpPr>
            <p:spPr>
              <a:xfrm>
                <a:off x="8879077" y="5468333"/>
                <a:ext cx="2791085" cy="648511"/>
              </a:xfrm>
              <a:prstGeom prst="rect">
                <a:avLst/>
              </a:prstGeom>
              <a:blipFill>
                <a:blip r:embed="rId10"/>
                <a:stretch>
                  <a:fillRect t="-2830" b="-19811"/>
                </a:stretch>
              </a:blipFill>
            </p:spPr>
            <p:txBody>
              <a:bodyPr/>
              <a:lstStyle/>
              <a:p>
                <a:r>
                  <a:rPr lang="en-GB">
                    <a:noFill/>
                  </a:rPr>
                  <a:t> </a:t>
                </a:r>
              </a:p>
            </p:txBody>
          </p:sp>
        </mc:Fallback>
      </mc:AlternateContent>
      <p:sp>
        <p:nvSpPr>
          <p:cNvPr id="19" name="TextBox 18">
            <a:extLst>
              <a:ext uri="{FF2B5EF4-FFF2-40B4-BE49-F238E27FC236}">
                <a16:creationId xmlns:a16="http://schemas.microsoft.com/office/drawing/2014/main" id="{39D06BCF-D479-4332-82BD-D117E969127A}"/>
              </a:ext>
            </a:extLst>
          </p:cNvPr>
          <p:cNvSpPr txBox="1"/>
          <p:nvPr/>
        </p:nvSpPr>
        <p:spPr>
          <a:xfrm>
            <a:off x="6806215" y="2666977"/>
            <a:ext cx="1615736" cy="646331"/>
          </a:xfrm>
          <a:prstGeom prst="rect">
            <a:avLst/>
          </a:prstGeom>
          <a:noFill/>
        </p:spPr>
        <p:txBody>
          <a:bodyPr wrap="square" rtlCol="0">
            <a:spAutoFit/>
          </a:bodyPr>
          <a:lstStyle/>
          <a:p>
            <a:r>
              <a:rPr lang="en-GB"/>
              <a:t>Partitioned </a:t>
            </a:r>
          </a:p>
          <a:p>
            <a:r>
              <a:rPr lang="en-GB"/>
              <a:t>Hamiltonian:</a:t>
            </a:r>
          </a:p>
        </p:txBody>
      </p:sp>
      <p:sp>
        <p:nvSpPr>
          <p:cNvPr id="20" name="TextBox 19">
            <a:extLst>
              <a:ext uri="{FF2B5EF4-FFF2-40B4-BE49-F238E27FC236}">
                <a16:creationId xmlns:a16="http://schemas.microsoft.com/office/drawing/2014/main" id="{16A39537-D497-4045-84E8-26841501FB2D}"/>
              </a:ext>
            </a:extLst>
          </p:cNvPr>
          <p:cNvSpPr txBox="1"/>
          <p:nvPr/>
        </p:nvSpPr>
        <p:spPr>
          <a:xfrm>
            <a:off x="6806215" y="3641567"/>
            <a:ext cx="1615736" cy="646331"/>
          </a:xfrm>
          <a:prstGeom prst="rect">
            <a:avLst/>
          </a:prstGeom>
          <a:noFill/>
        </p:spPr>
        <p:txBody>
          <a:bodyPr wrap="square" rtlCol="0">
            <a:spAutoFit/>
          </a:bodyPr>
          <a:lstStyle/>
          <a:p>
            <a:r>
              <a:rPr lang="en-GB"/>
              <a:t>Partitioned </a:t>
            </a:r>
          </a:p>
          <a:p>
            <a:r>
              <a:rPr lang="en-GB"/>
              <a:t>Unitary Op.:</a:t>
            </a:r>
          </a:p>
        </p:txBody>
      </p:sp>
      <p:sp>
        <p:nvSpPr>
          <p:cNvPr id="21" name="TextBox 20">
            <a:extLst>
              <a:ext uri="{FF2B5EF4-FFF2-40B4-BE49-F238E27FC236}">
                <a16:creationId xmlns:a16="http://schemas.microsoft.com/office/drawing/2014/main" id="{1655EFD2-73BB-4373-A4F8-92B6255530E6}"/>
              </a:ext>
            </a:extLst>
          </p:cNvPr>
          <p:cNvSpPr txBox="1"/>
          <p:nvPr/>
        </p:nvSpPr>
        <p:spPr>
          <a:xfrm>
            <a:off x="6837213" y="4869258"/>
            <a:ext cx="1615736" cy="923330"/>
          </a:xfrm>
          <a:prstGeom prst="rect">
            <a:avLst/>
          </a:prstGeom>
          <a:noFill/>
        </p:spPr>
        <p:txBody>
          <a:bodyPr wrap="square" rtlCol="0">
            <a:spAutoFit/>
          </a:bodyPr>
          <a:lstStyle/>
          <a:p>
            <a:r>
              <a:rPr lang="en-GB"/>
              <a:t>Interaction picture operators:</a:t>
            </a:r>
          </a:p>
        </p:txBody>
      </p:sp>
      <p:sp>
        <p:nvSpPr>
          <p:cNvPr id="23" name="Slide Number Placeholder 22">
            <a:extLst>
              <a:ext uri="{FF2B5EF4-FFF2-40B4-BE49-F238E27FC236}">
                <a16:creationId xmlns:a16="http://schemas.microsoft.com/office/drawing/2014/main" id="{EAEE2F06-1DFF-4823-B8A0-E43DF6E07962}"/>
              </a:ext>
            </a:extLst>
          </p:cNvPr>
          <p:cNvSpPr>
            <a:spLocks noGrp="1"/>
          </p:cNvSpPr>
          <p:nvPr>
            <p:ph type="sldNum" sz="quarter" idx="12"/>
          </p:nvPr>
        </p:nvSpPr>
        <p:spPr/>
        <p:txBody>
          <a:bodyPr/>
          <a:lstStyle/>
          <a:p>
            <a:fld id="{34B7E4EF-A1BD-40F4-AB7B-04F084DD991D}" type="slidenum">
              <a:rPr lang="en-US" sz="1600" smtClean="0"/>
              <a:t>4</a:t>
            </a:fld>
            <a:endParaRPr lang="en-US" sz="1600"/>
          </a:p>
        </p:txBody>
      </p:sp>
    </p:spTree>
    <p:extLst>
      <p:ext uri="{BB962C8B-B14F-4D97-AF65-F5344CB8AC3E}">
        <p14:creationId xmlns:p14="http://schemas.microsoft.com/office/powerpoint/2010/main" val="735094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FAC89-44C1-4241-9A9E-313C13B653A6}"/>
              </a:ext>
            </a:extLst>
          </p:cNvPr>
          <p:cNvSpPr>
            <a:spLocks noGrp="1"/>
          </p:cNvSpPr>
          <p:nvPr>
            <p:ph type="title"/>
          </p:nvPr>
        </p:nvSpPr>
        <p:spPr/>
        <p:txBody>
          <a:bodyPr/>
          <a:lstStyle/>
          <a:p>
            <a:pPr algn="ctr"/>
            <a:r>
              <a:rPr lang="en-GB"/>
              <a:t>Open quantum systems </a:t>
            </a:r>
          </a:p>
        </p:txBody>
      </p:sp>
      <p:sp>
        <p:nvSpPr>
          <p:cNvPr id="6" name="Oval 5">
            <a:extLst>
              <a:ext uri="{FF2B5EF4-FFF2-40B4-BE49-F238E27FC236}">
                <a16:creationId xmlns:a16="http://schemas.microsoft.com/office/drawing/2014/main" id="{0642F841-1FB3-4AF4-ABDB-9512716E1A12}"/>
              </a:ext>
            </a:extLst>
          </p:cNvPr>
          <p:cNvSpPr/>
          <p:nvPr/>
        </p:nvSpPr>
        <p:spPr>
          <a:xfrm>
            <a:off x="1519107" y="2014194"/>
            <a:ext cx="4870199" cy="2829613"/>
          </a:xfrm>
          <a:prstGeom prst="ellipse">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DB8A1C3F-0848-4DB3-BC4D-7B45B5AC0E65}"/>
              </a:ext>
            </a:extLst>
          </p:cNvPr>
          <p:cNvSpPr/>
          <p:nvPr/>
        </p:nvSpPr>
        <p:spPr>
          <a:xfrm>
            <a:off x="1685962" y="2746529"/>
            <a:ext cx="2157274" cy="1364942"/>
          </a:xfrm>
          <a:prstGeom prst="ellipse">
            <a:avLst/>
          </a:prstGeom>
          <a:solidFill>
            <a:srgbClr val="92D05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Left-Right 8">
            <a:extLst>
              <a:ext uri="{FF2B5EF4-FFF2-40B4-BE49-F238E27FC236}">
                <a16:creationId xmlns:a16="http://schemas.microsoft.com/office/drawing/2014/main" id="{E6F57651-9DA1-4040-A67C-3C25E0E764EF}"/>
              </a:ext>
            </a:extLst>
          </p:cNvPr>
          <p:cNvSpPr/>
          <p:nvPr/>
        </p:nvSpPr>
        <p:spPr>
          <a:xfrm>
            <a:off x="3292820" y="3195960"/>
            <a:ext cx="1313895" cy="452761"/>
          </a:xfrm>
          <a:prstGeom prst="leftRightArrow">
            <a:avLst/>
          </a:prstGeom>
          <a:solidFill>
            <a:srgbClr val="DE7E9C"/>
          </a:solidFill>
          <a:ln>
            <a:solidFill>
              <a:srgbClr val="E494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AEACBC69-F271-48F0-A19E-8AD2899547F9}"/>
              </a:ext>
            </a:extLst>
          </p:cNvPr>
          <p:cNvSpPr txBox="1"/>
          <p:nvPr/>
        </p:nvSpPr>
        <p:spPr>
          <a:xfrm>
            <a:off x="2112089" y="3078812"/>
            <a:ext cx="1180731" cy="646331"/>
          </a:xfrm>
          <a:prstGeom prst="rect">
            <a:avLst/>
          </a:prstGeom>
          <a:noFill/>
        </p:spPr>
        <p:txBody>
          <a:bodyPr wrap="square" rtlCol="0">
            <a:spAutoFit/>
          </a:bodyPr>
          <a:lstStyle/>
          <a:p>
            <a:pPr algn="ctr"/>
            <a:r>
              <a:rPr lang="en-GB" b="1"/>
              <a:t>System</a:t>
            </a:r>
          </a:p>
          <a:p>
            <a:pPr algn="ctr"/>
            <a:r>
              <a:rPr lang="en-GB" b="1"/>
              <a:t>H</a:t>
            </a:r>
            <a:r>
              <a:rPr lang="en-GB" b="1" baseline="-25000"/>
              <a:t>s</a:t>
            </a:r>
            <a:endParaRPr lang="en-GB" b="1"/>
          </a:p>
        </p:txBody>
      </p:sp>
      <p:sp>
        <p:nvSpPr>
          <p:cNvPr id="11" name="TextBox 10">
            <a:extLst>
              <a:ext uri="{FF2B5EF4-FFF2-40B4-BE49-F238E27FC236}">
                <a16:creationId xmlns:a16="http://schemas.microsoft.com/office/drawing/2014/main" id="{F42299AF-DA0E-4B70-92C9-DFEB2D430587}"/>
              </a:ext>
            </a:extLst>
          </p:cNvPr>
          <p:cNvSpPr txBox="1"/>
          <p:nvPr/>
        </p:nvSpPr>
        <p:spPr>
          <a:xfrm>
            <a:off x="4428820" y="3002390"/>
            <a:ext cx="1960486" cy="646331"/>
          </a:xfrm>
          <a:prstGeom prst="rect">
            <a:avLst/>
          </a:prstGeom>
          <a:noFill/>
        </p:spPr>
        <p:txBody>
          <a:bodyPr wrap="square" rtlCol="0">
            <a:spAutoFit/>
          </a:bodyPr>
          <a:lstStyle/>
          <a:p>
            <a:pPr algn="ctr"/>
            <a:r>
              <a:rPr lang="en-GB" b="1"/>
              <a:t>Environment</a:t>
            </a:r>
          </a:p>
          <a:p>
            <a:pPr algn="ctr"/>
            <a:r>
              <a:rPr lang="en-GB" b="1"/>
              <a:t>H</a:t>
            </a:r>
            <a:r>
              <a:rPr lang="en-GB" b="1" baseline="-25000"/>
              <a:t>E</a:t>
            </a:r>
            <a:endParaRPr lang="en-GB" b="1"/>
          </a:p>
        </p:txBody>
      </p:sp>
      <p:sp>
        <p:nvSpPr>
          <p:cNvPr id="12" name="TextBox 11">
            <a:extLst>
              <a:ext uri="{FF2B5EF4-FFF2-40B4-BE49-F238E27FC236}">
                <a16:creationId xmlns:a16="http://schemas.microsoft.com/office/drawing/2014/main" id="{5BEF630B-6C65-44F3-9342-E88D77FB9A85}"/>
              </a:ext>
            </a:extLst>
          </p:cNvPr>
          <p:cNvSpPr txBox="1"/>
          <p:nvPr/>
        </p:nvSpPr>
        <p:spPr>
          <a:xfrm>
            <a:off x="3725462" y="3648721"/>
            <a:ext cx="739410" cy="369332"/>
          </a:xfrm>
          <a:prstGeom prst="rect">
            <a:avLst/>
          </a:prstGeom>
          <a:noFill/>
        </p:spPr>
        <p:txBody>
          <a:bodyPr wrap="square" rtlCol="0">
            <a:spAutoFit/>
          </a:bodyPr>
          <a:lstStyle/>
          <a:p>
            <a:pPr algn="ctr"/>
            <a:r>
              <a:rPr lang="en-GB" b="1"/>
              <a:t>H</a:t>
            </a:r>
            <a:r>
              <a:rPr lang="en-GB" b="1" baseline="-25000"/>
              <a:t>I</a:t>
            </a:r>
            <a:endParaRPr lang="en-GB" b="1"/>
          </a:p>
        </p:txBody>
      </p:sp>
      <p:sp>
        <p:nvSpPr>
          <p:cNvPr id="13" name="TextBox 12">
            <a:extLst>
              <a:ext uri="{FF2B5EF4-FFF2-40B4-BE49-F238E27FC236}">
                <a16:creationId xmlns:a16="http://schemas.microsoft.com/office/drawing/2014/main" id="{1ABFDB81-060F-4C53-AC11-40E04785914E}"/>
              </a:ext>
            </a:extLst>
          </p:cNvPr>
          <p:cNvSpPr txBox="1"/>
          <p:nvPr/>
        </p:nvSpPr>
        <p:spPr>
          <a:xfrm>
            <a:off x="929195" y="5037377"/>
            <a:ext cx="6331943" cy="938719"/>
          </a:xfrm>
          <a:prstGeom prst="rect">
            <a:avLst/>
          </a:prstGeom>
          <a:noFill/>
        </p:spPr>
        <p:txBody>
          <a:bodyPr wrap="square" rtlCol="0">
            <a:spAutoFit/>
          </a:bodyPr>
          <a:lstStyle/>
          <a:p>
            <a:r>
              <a:rPr lang="en-GB" sz="1100"/>
              <a:t>Figure 4: Image showing the general framework of an open quantum system. The open system, S</a:t>
            </a:r>
            <a:r>
              <a:rPr lang="en-US" altLang="ko-KR" sz="1100"/>
              <a:t>, </a:t>
            </a:r>
            <a:r>
              <a:rPr lang="en-GB" sz="1100"/>
              <a:t>is the subsystem of a larger combined system, S</a:t>
            </a:r>
            <a:r>
              <a:rPr lang="en-US" altLang="ko-KR" sz="1100"/>
              <a:t>+</a:t>
            </a:r>
            <a:r>
              <a:rPr lang="en-GB" altLang="ko-KR" sz="1100"/>
              <a:t>E</a:t>
            </a:r>
            <a:r>
              <a:rPr lang="en-US" altLang="ko-KR" sz="1100"/>
              <a:t>, </a:t>
            </a:r>
            <a:r>
              <a:rPr lang="en-GB" sz="1100"/>
              <a:t>where E represents the environment. The dynamics of the system and environment degrees of freedom are described by their respective Hamiltonian’s, H</a:t>
            </a:r>
            <a:r>
              <a:rPr lang="en-GB" sz="1100" baseline="-25000"/>
              <a:t>s</a:t>
            </a:r>
            <a:r>
              <a:rPr lang="ko-KR" altLang="en-US" sz="1100"/>
              <a:t> </a:t>
            </a:r>
            <a:r>
              <a:rPr lang="en-GB" sz="1100"/>
              <a:t>and H</a:t>
            </a:r>
            <a:r>
              <a:rPr lang="en-GB" sz="1100" baseline="-25000"/>
              <a:t>E</a:t>
            </a:r>
            <a:r>
              <a:rPr lang="ko-KR" altLang="en-US" sz="1100"/>
              <a:t> </a:t>
            </a:r>
            <a:r>
              <a:rPr lang="en-US" altLang="ko-KR" sz="1100"/>
              <a:t>, </a:t>
            </a:r>
            <a:r>
              <a:rPr lang="en-GB" sz="1100"/>
              <a:t>with H</a:t>
            </a:r>
            <a:r>
              <a:rPr lang="en-GB" sz="1100" baseline="-25000"/>
              <a:t>I</a:t>
            </a:r>
            <a:r>
              <a:rPr lang="ko-KR" altLang="en-US" sz="1100"/>
              <a:t> </a:t>
            </a:r>
            <a:r>
              <a:rPr lang="en-GB" sz="1100"/>
              <a:t>describing the interaction between the two. This image was created using tools in Microsoft Publisher. </a:t>
            </a:r>
          </a:p>
        </p:txBody>
      </p:sp>
      <p:sp>
        <p:nvSpPr>
          <p:cNvPr id="14" name="TextBox 13">
            <a:extLst>
              <a:ext uri="{FF2B5EF4-FFF2-40B4-BE49-F238E27FC236}">
                <a16:creationId xmlns:a16="http://schemas.microsoft.com/office/drawing/2014/main" id="{2EEAD868-2845-48A8-9155-F37EC61E3365}"/>
              </a:ext>
            </a:extLst>
          </p:cNvPr>
          <p:cNvSpPr txBox="1"/>
          <p:nvPr/>
        </p:nvSpPr>
        <p:spPr>
          <a:xfrm>
            <a:off x="7661672" y="3140889"/>
            <a:ext cx="3409025" cy="369332"/>
          </a:xfrm>
          <a:prstGeom prst="rect">
            <a:avLst/>
          </a:prstGeom>
          <a:noFill/>
        </p:spPr>
        <p:txBody>
          <a:bodyPr wrap="square" rtlCol="0">
            <a:spAutoFit/>
          </a:bodyPr>
          <a:lstStyle/>
          <a:p>
            <a:r>
              <a:rPr lang="en-GB" b="1"/>
              <a:t>Reduced density operator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BD77FF2-0413-4118-9C78-9FE29F0DA0D1}"/>
                  </a:ext>
                </a:extLst>
              </p:cNvPr>
              <p:cNvSpPr txBox="1"/>
              <p:nvPr/>
            </p:nvSpPr>
            <p:spPr>
              <a:xfrm>
                <a:off x="8300256" y="3556388"/>
                <a:ext cx="18803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𝜌</m:t>
                          </m:r>
                        </m:e>
                        <m:sub>
                          <m:r>
                            <a:rPr lang="en-GB" b="0" i="1" smtClean="0">
                              <a:latin typeface="Cambria Math" panose="02040503050406030204" pitchFamily="18" charset="0"/>
                            </a:rPr>
                            <m:t>𝑠</m:t>
                          </m:r>
                        </m:sub>
                      </m:sSub>
                      <m:d>
                        <m:dPr>
                          <m:ctrlPr>
                            <a:rPr lang="en-GB" b="0" i="1" smtClean="0">
                              <a:latin typeface="Cambria Math" panose="02040503050406030204" pitchFamily="18" charset="0"/>
                            </a:rPr>
                          </m:ctrlPr>
                        </m:dPr>
                        <m:e>
                          <m:r>
                            <a:rPr lang="en-GB" b="0" i="1" smtClean="0">
                              <a:latin typeface="Cambria Math" panose="02040503050406030204" pitchFamily="18" charset="0"/>
                            </a:rPr>
                            <m:t>𝑡</m:t>
                          </m:r>
                        </m:e>
                      </m:d>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𝑇𝑟</m:t>
                          </m:r>
                        </m:e>
                        <m:sub>
                          <m:r>
                            <a:rPr lang="en-GB" b="0" i="1" smtClean="0">
                              <a:latin typeface="Cambria Math" panose="02040503050406030204" pitchFamily="18" charset="0"/>
                            </a:rPr>
                            <m:t>𝐸</m:t>
                          </m:r>
                        </m:sub>
                      </m:sSub>
                      <m:r>
                        <a:rPr lang="en-GB" b="0" i="1" smtClean="0">
                          <a:latin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𝜌</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oMath>
                  </m:oMathPara>
                </a14:m>
                <a:endParaRPr lang="en-GB"/>
              </a:p>
            </p:txBody>
          </p:sp>
        </mc:Choice>
        <mc:Fallback xmlns="">
          <p:sp>
            <p:nvSpPr>
              <p:cNvPr id="15" name="TextBox 14">
                <a:extLst>
                  <a:ext uri="{FF2B5EF4-FFF2-40B4-BE49-F238E27FC236}">
                    <a16:creationId xmlns:a16="http://schemas.microsoft.com/office/drawing/2014/main" id="{9BD77FF2-0413-4118-9C78-9FE29F0DA0D1}"/>
                  </a:ext>
                </a:extLst>
              </p:cNvPr>
              <p:cNvSpPr txBox="1">
                <a:spLocks noRot="1" noChangeAspect="1" noMove="1" noResize="1" noEditPoints="1" noAdjustHandles="1" noChangeArrowheads="1" noChangeShapeType="1" noTextEdit="1"/>
              </p:cNvSpPr>
              <p:nvPr/>
            </p:nvSpPr>
            <p:spPr>
              <a:xfrm>
                <a:off x="8300256" y="3556388"/>
                <a:ext cx="1880323" cy="276999"/>
              </a:xfrm>
              <a:prstGeom prst="rect">
                <a:avLst/>
              </a:prstGeom>
              <a:blipFill>
                <a:blip r:embed="rId2"/>
                <a:stretch>
                  <a:fillRect l="-2273" r="-4221" b="-36957"/>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0428B96D-3D35-46B5-AA09-97258F081B6D}"/>
              </a:ext>
            </a:extLst>
          </p:cNvPr>
          <p:cNvSpPr>
            <a:spLocks noGrp="1"/>
          </p:cNvSpPr>
          <p:nvPr>
            <p:ph type="sldNum" sz="quarter" idx="12"/>
          </p:nvPr>
        </p:nvSpPr>
        <p:spPr/>
        <p:txBody>
          <a:bodyPr/>
          <a:lstStyle/>
          <a:p>
            <a:fld id="{34B7E4EF-A1BD-40F4-AB7B-04F084DD991D}" type="slidenum">
              <a:rPr lang="en-US" sz="1600" smtClean="0"/>
              <a:t>5</a:t>
            </a:fld>
            <a:endParaRPr lang="en-US" sz="1600"/>
          </a:p>
        </p:txBody>
      </p:sp>
    </p:spTree>
    <p:extLst>
      <p:ext uri="{BB962C8B-B14F-4D97-AF65-F5344CB8AC3E}">
        <p14:creationId xmlns:p14="http://schemas.microsoft.com/office/powerpoint/2010/main" val="4104881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C3593-9E3A-4261-AD7D-F751F2FCDA07}"/>
              </a:ext>
            </a:extLst>
          </p:cNvPr>
          <p:cNvSpPr>
            <a:spLocks noGrp="1"/>
          </p:cNvSpPr>
          <p:nvPr>
            <p:ph type="title"/>
          </p:nvPr>
        </p:nvSpPr>
        <p:spPr/>
        <p:txBody>
          <a:bodyPr/>
          <a:lstStyle/>
          <a:p>
            <a:pPr algn="ctr"/>
            <a:r>
              <a:rPr lang="en-GB"/>
              <a:t>Markovian master equations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F960DE3-6319-411C-9A34-4D92ACB445D9}"/>
                  </a:ext>
                </a:extLst>
              </p:cNvPr>
              <p:cNvSpPr txBox="1"/>
              <p:nvPr/>
            </p:nvSpPr>
            <p:spPr>
              <a:xfrm>
                <a:off x="2879280" y="2014194"/>
                <a:ext cx="6736460" cy="407227"/>
              </a:xfrm>
              <a:prstGeom prst="rect">
                <a:avLst/>
              </a:prstGeom>
              <a:noFill/>
            </p:spPr>
            <p:txBody>
              <a:bodyPr wrap="none" lIns="0" tIns="0" rIns="0" bIns="0" rtlCol="0">
                <a:spAutoFit/>
              </a:bodyPr>
              <a:lstStyle/>
              <a:p>
                <a14:m>
                  <m:oMath xmlns:m="http://schemas.openxmlformats.org/officeDocument/2006/math">
                    <m:f>
                      <m:fPr>
                        <m:ctrlPr>
                          <a:rPr lang="en-GB" i="1" smtClean="0">
                            <a:latin typeface="Cambria Math" panose="02040503050406030204" pitchFamily="18" charset="0"/>
                          </a:rPr>
                        </m:ctrlPr>
                      </m:fPr>
                      <m:num>
                        <m:r>
                          <a:rPr lang="en-GB" i="1" smtClean="0">
                            <a:latin typeface="Cambria Math" panose="02040503050406030204" pitchFamily="18" charset="0"/>
                            <a:ea typeface="Cambria Math" panose="02040503050406030204" pitchFamily="18" charset="0"/>
                          </a:rPr>
                          <m:t>𝜕</m:t>
                        </m:r>
                      </m:num>
                      <m:den>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den>
                    </m:f>
                    <m:acc>
                      <m:accPr>
                        <m:chr m:val="̃"/>
                        <m:ctrlPr>
                          <a:rPr lang="en-GB" b="0" i="1" smtClean="0">
                            <a:latin typeface="Cambria Math" panose="02040503050406030204" pitchFamily="18" charset="0"/>
                            <a:ea typeface="Cambria Math" panose="02040503050406030204" pitchFamily="18" charset="0"/>
                          </a:rPr>
                        </m:ctrlPr>
                      </m:accPr>
                      <m:e>
                        <m:r>
                          <a:rPr lang="en-GB" b="0" i="1" smtClean="0">
                            <a:latin typeface="Cambria Math" panose="02040503050406030204" pitchFamily="18" charset="0"/>
                            <a:ea typeface="Cambria Math" panose="02040503050406030204" pitchFamily="18" charset="0"/>
                          </a:rPr>
                          <m:t>𝜌</m:t>
                        </m:r>
                      </m:e>
                    </m:acc>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𝑡</m:t>
                        </m:r>
                      </m:e>
                    </m:d>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𝑖</m:t>
                    </m:r>
                    <m:d>
                      <m:dPr>
                        <m:begChr m:val="["/>
                        <m:endChr m:val="]"/>
                        <m:ctrlPr>
                          <a:rPr lang="en-GB" b="0" i="1" smtClean="0">
                            <a:latin typeface="Cambria Math" panose="02040503050406030204" pitchFamily="18" charset="0"/>
                            <a:ea typeface="Cambria Math" panose="02040503050406030204" pitchFamily="18" charset="0"/>
                          </a:rPr>
                        </m:ctrlPr>
                      </m:dPr>
                      <m:e>
                        <m:acc>
                          <m:accPr>
                            <m:chr m:val="̃"/>
                            <m:ctrlPr>
                              <a:rPr lang="en-GB" b="0" i="1" smtClean="0">
                                <a:latin typeface="Cambria Math" panose="02040503050406030204" pitchFamily="18" charset="0"/>
                                <a:ea typeface="Cambria Math" panose="02040503050406030204" pitchFamily="18" charset="0"/>
                              </a:rPr>
                            </m:ctrlPr>
                          </m:accPr>
                          <m:e>
                            <m:r>
                              <a:rPr lang="en-GB" b="0" i="1" smtClean="0">
                                <a:latin typeface="Cambria Math" panose="02040503050406030204" pitchFamily="18" charset="0"/>
                                <a:ea typeface="Cambria Math" panose="02040503050406030204" pitchFamily="18" charset="0"/>
                              </a:rPr>
                              <m:t>𝐻</m:t>
                            </m:r>
                          </m:e>
                        </m:acc>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𝑡</m:t>
                            </m:r>
                          </m:e>
                        </m:d>
                        <m:r>
                          <a:rPr lang="en-GB" b="0" i="1" smtClean="0">
                            <a:latin typeface="Cambria Math" panose="02040503050406030204" pitchFamily="18" charset="0"/>
                            <a:ea typeface="Cambria Math" panose="02040503050406030204" pitchFamily="18" charset="0"/>
                          </a:rPr>
                          <m:t>,</m:t>
                        </m:r>
                        <m:acc>
                          <m:accPr>
                            <m:chr m:val="̃"/>
                            <m:ctrlPr>
                              <a:rPr lang="en-GB" b="0" i="1" smtClean="0">
                                <a:latin typeface="Cambria Math" panose="02040503050406030204" pitchFamily="18" charset="0"/>
                                <a:ea typeface="Cambria Math" panose="02040503050406030204" pitchFamily="18" charset="0"/>
                              </a:rPr>
                            </m:ctrlPr>
                          </m:accPr>
                          <m:e>
                            <m:r>
                              <a:rPr lang="en-GB" b="0" i="1" smtClean="0">
                                <a:latin typeface="Cambria Math" panose="02040503050406030204" pitchFamily="18" charset="0"/>
                                <a:ea typeface="Cambria Math" panose="02040503050406030204" pitchFamily="18" charset="0"/>
                              </a:rPr>
                              <m:t>𝜌</m:t>
                            </m:r>
                          </m:e>
                        </m:acc>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𝑡</m:t>
                            </m:r>
                          </m:e>
                        </m:d>
                      </m:e>
                    </m:d>
                    <m:r>
                      <a:rPr lang="en-GB" b="0" i="1" smtClean="0">
                        <a:latin typeface="Cambria Math" panose="02040503050406030204" pitchFamily="18" charset="0"/>
                        <a:ea typeface="Cambria Math" panose="02040503050406030204" pitchFamily="18" charset="0"/>
                      </a:rPr>
                      <m:t>      ⇒     </m:t>
                    </m:r>
                    <m:acc>
                      <m:accPr>
                        <m:chr m:val="̃"/>
                        <m:ctrlPr>
                          <a:rPr lang="en-GB" b="0" i="1" smtClean="0">
                            <a:latin typeface="Cambria Math" panose="02040503050406030204" pitchFamily="18" charset="0"/>
                            <a:ea typeface="Cambria Math" panose="02040503050406030204" pitchFamily="18" charset="0"/>
                          </a:rPr>
                        </m:ctrlPr>
                      </m:accPr>
                      <m:e>
                        <m:r>
                          <a:rPr lang="en-GB" b="0" i="1" smtClean="0">
                            <a:latin typeface="Cambria Math" panose="02040503050406030204" pitchFamily="18" charset="0"/>
                            <a:ea typeface="Cambria Math" panose="02040503050406030204" pitchFamily="18" charset="0"/>
                          </a:rPr>
                          <m:t>𝜌</m:t>
                        </m:r>
                      </m:e>
                    </m:acc>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𝑡</m:t>
                        </m:r>
                      </m:e>
                    </m:d>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𝜌</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0</m:t>
                        </m:r>
                      </m:e>
                    </m:d>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𝑖</m:t>
                    </m:r>
                    <m:nary>
                      <m:naryPr>
                        <m:ctrlPr>
                          <a:rPr lang="en-GB" b="0" i="1" smtClean="0">
                            <a:latin typeface="Cambria Math" panose="02040503050406030204" pitchFamily="18" charset="0"/>
                            <a:ea typeface="Cambria Math" panose="02040503050406030204" pitchFamily="18" charset="0"/>
                          </a:rPr>
                        </m:ctrlPr>
                      </m:naryPr>
                      <m:sub>
                        <m:r>
                          <m:rPr>
                            <m:brk m:alnAt="23"/>
                          </m:rPr>
                          <a:rPr lang="en-GB" b="0" i="1" smtClean="0">
                            <a:latin typeface="Cambria Math" panose="02040503050406030204" pitchFamily="18" charset="0"/>
                            <a:ea typeface="Cambria Math" panose="02040503050406030204" pitchFamily="18" charset="0"/>
                          </a:rPr>
                          <m:t>0</m:t>
                        </m:r>
                      </m:sub>
                      <m:sup>
                        <m:r>
                          <a:rPr lang="en-GB" b="0" i="1" smtClean="0">
                            <a:latin typeface="Cambria Math" panose="02040503050406030204" pitchFamily="18" charset="0"/>
                            <a:ea typeface="Cambria Math" panose="02040503050406030204" pitchFamily="18" charset="0"/>
                          </a:rPr>
                          <m:t>𝑡</m:t>
                        </m:r>
                      </m:sup>
                      <m:e>
                        <m:r>
                          <a:rPr lang="en-GB" b="0" i="1" smtClean="0">
                            <a:latin typeface="Cambria Math" panose="02040503050406030204" pitchFamily="18" charset="0"/>
                            <a:ea typeface="Cambria Math" panose="02040503050406030204" pitchFamily="18" charset="0"/>
                          </a:rPr>
                          <m:t>𝑑𝑠</m:t>
                        </m:r>
                        <m:r>
                          <a:rPr lang="en-GB" b="0" i="1" smtClean="0">
                            <a:latin typeface="Cambria Math" panose="02040503050406030204" pitchFamily="18" charset="0"/>
                            <a:ea typeface="Cambria Math" panose="02040503050406030204" pitchFamily="18" charset="0"/>
                          </a:rPr>
                          <m:t> </m:t>
                        </m:r>
                        <m:d>
                          <m:dPr>
                            <m:begChr m:val="["/>
                            <m:endChr m:val="]"/>
                            <m:ctrlPr>
                              <a:rPr lang="en-GB" b="0" i="1" smtClean="0">
                                <a:latin typeface="Cambria Math" panose="02040503050406030204" pitchFamily="18" charset="0"/>
                                <a:ea typeface="Cambria Math" panose="02040503050406030204" pitchFamily="18" charset="0"/>
                              </a:rPr>
                            </m:ctrlPr>
                          </m:dPr>
                          <m:e>
                            <m:sSub>
                              <m:sSubPr>
                                <m:ctrlPr>
                                  <a:rPr lang="en-GB" b="0" i="1" smtClean="0">
                                    <a:latin typeface="Cambria Math" panose="02040503050406030204" pitchFamily="18" charset="0"/>
                                    <a:ea typeface="Cambria Math" panose="02040503050406030204" pitchFamily="18" charset="0"/>
                                  </a:rPr>
                                </m:ctrlPr>
                              </m:sSubPr>
                              <m:e>
                                <m:acc>
                                  <m:accPr>
                                    <m:chr m:val="̃"/>
                                    <m:ctrlPr>
                                      <a:rPr lang="en-GB" b="0" i="1" smtClean="0">
                                        <a:latin typeface="Cambria Math" panose="02040503050406030204" pitchFamily="18" charset="0"/>
                                        <a:ea typeface="Cambria Math" panose="02040503050406030204" pitchFamily="18" charset="0"/>
                                      </a:rPr>
                                    </m:ctrlPr>
                                  </m:accPr>
                                  <m:e>
                                    <m:r>
                                      <a:rPr lang="en-GB" b="0" i="1" smtClean="0">
                                        <a:latin typeface="Cambria Math" panose="02040503050406030204" pitchFamily="18" charset="0"/>
                                        <a:ea typeface="Cambria Math" panose="02040503050406030204" pitchFamily="18" charset="0"/>
                                      </a:rPr>
                                      <m:t>𝐻</m:t>
                                    </m:r>
                                  </m:e>
                                </m:acc>
                              </m:e>
                              <m:sub>
                                <m:r>
                                  <a:rPr lang="en-GB" b="0" i="1" smtClean="0">
                                    <a:latin typeface="Cambria Math" panose="02040503050406030204" pitchFamily="18" charset="0"/>
                                    <a:ea typeface="Cambria Math" panose="02040503050406030204" pitchFamily="18" charset="0"/>
                                  </a:rPr>
                                  <m:t>𝐼</m:t>
                                </m:r>
                              </m:sub>
                            </m:sSub>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𝑡</m:t>
                                </m:r>
                              </m:e>
                            </m:d>
                            <m:r>
                              <a:rPr lang="en-GB" b="0" i="1" smtClean="0">
                                <a:latin typeface="Cambria Math" panose="02040503050406030204" pitchFamily="18" charset="0"/>
                                <a:ea typeface="Cambria Math" panose="02040503050406030204" pitchFamily="18" charset="0"/>
                              </a:rPr>
                              <m:t>,</m:t>
                            </m:r>
                            <m:acc>
                              <m:accPr>
                                <m:chr m:val="̃"/>
                                <m:ctrlPr>
                                  <a:rPr lang="en-GB" b="0" i="1" smtClean="0">
                                    <a:latin typeface="Cambria Math" panose="02040503050406030204" pitchFamily="18" charset="0"/>
                                    <a:ea typeface="Cambria Math" panose="02040503050406030204" pitchFamily="18" charset="0"/>
                                  </a:rPr>
                                </m:ctrlPr>
                              </m:accPr>
                              <m:e>
                                <m:r>
                                  <a:rPr lang="en-GB" b="0" i="1" smtClean="0">
                                    <a:latin typeface="Cambria Math" panose="02040503050406030204" pitchFamily="18" charset="0"/>
                                    <a:ea typeface="Cambria Math" panose="02040503050406030204" pitchFamily="18" charset="0"/>
                                  </a:rPr>
                                  <m:t>𝜌</m:t>
                                </m:r>
                              </m:e>
                            </m:acc>
                            <m:r>
                              <a:rPr lang="en-GB" b="0" i="1" smtClean="0">
                                <a:latin typeface="Cambria Math" panose="02040503050406030204" pitchFamily="18" charset="0"/>
                              </a:rPr>
                              <m:t>(</m:t>
                            </m:r>
                            <m:r>
                              <a:rPr lang="en-GB" b="0" i="1" smtClean="0">
                                <a:latin typeface="Cambria Math" panose="02040503050406030204" pitchFamily="18" charset="0"/>
                              </a:rPr>
                              <m:t>𝑡</m:t>
                            </m:r>
                            <m:r>
                              <a:rPr lang="en-GB" b="0" i="1" smtClean="0">
                                <a:latin typeface="Cambria Math" panose="02040503050406030204" pitchFamily="18" charset="0"/>
                              </a:rPr>
                              <m:t>)</m:t>
                            </m:r>
                          </m:e>
                        </m:d>
                      </m:e>
                    </m:nary>
                    <m:r>
                      <a:rPr lang="en-GB" b="0" i="1" smtClean="0">
                        <a:latin typeface="Cambria Math" panose="02040503050406030204" pitchFamily="18" charset="0"/>
                        <a:ea typeface="Cambria Math" panose="02040503050406030204" pitchFamily="18" charset="0"/>
                      </a:rPr>
                      <m:t> </m:t>
                    </m:r>
                  </m:oMath>
                </a14:m>
                <a:r>
                  <a:rPr lang="en-GB"/>
                  <a:t> </a:t>
                </a:r>
              </a:p>
            </p:txBody>
          </p:sp>
        </mc:Choice>
        <mc:Fallback xmlns="">
          <p:sp>
            <p:nvSpPr>
              <p:cNvPr id="3" name="TextBox 2">
                <a:extLst>
                  <a:ext uri="{FF2B5EF4-FFF2-40B4-BE49-F238E27FC236}">
                    <a16:creationId xmlns:a16="http://schemas.microsoft.com/office/drawing/2014/main" id="{FF960DE3-6319-411C-9A34-4D92ACB445D9}"/>
                  </a:ext>
                </a:extLst>
              </p:cNvPr>
              <p:cNvSpPr txBox="1">
                <a:spLocks noRot="1" noChangeAspect="1" noMove="1" noResize="1" noEditPoints="1" noAdjustHandles="1" noChangeArrowheads="1" noChangeShapeType="1" noTextEdit="1"/>
              </p:cNvSpPr>
              <p:nvPr/>
            </p:nvSpPr>
            <p:spPr>
              <a:xfrm>
                <a:off x="2879280" y="2014194"/>
                <a:ext cx="6736460" cy="407227"/>
              </a:xfrm>
              <a:prstGeom prst="rect">
                <a:avLst/>
              </a:prstGeom>
              <a:blipFill>
                <a:blip r:embed="rId2"/>
                <a:stretch>
                  <a:fillRect l="-905" t="-128358" b="-20149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C2CAFF8-282D-4DC8-90E3-9A717EA411D1}"/>
                  </a:ext>
                </a:extLst>
              </p:cNvPr>
              <p:cNvSpPr txBox="1"/>
              <p:nvPr/>
            </p:nvSpPr>
            <p:spPr>
              <a:xfrm>
                <a:off x="2900958" y="2668740"/>
                <a:ext cx="6390083" cy="6194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 </m:t>
                      </m:r>
                      <m:f>
                        <m:fPr>
                          <m:ctrlPr>
                            <a:rPr lang="en-GB"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acc>
                                <m:accPr>
                                  <m:chr m:val="̃"/>
                                  <m:ctrlPr>
                                    <a:rPr lang="en-GB" b="0" i="1" smtClean="0">
                                      <a:latin typeface="Cambria Math" panose="02040503050406030204" pitchFamily="18" charset="0"/>
                                      <a:ea typeface="Cambria Math" panose="02040503050406030204" pitchFamily="18" charset="0"/>
                                    </a:rPr>
                                  </m:ctrlPr>
                                </m:accPr>
                                <m:e>
                                  <m:r>
                                    <a:rPr lang="en-GB" b="0" i="1" smtClean="0">
                                      <a:latin typeface="Cambria Math" panose="02040503050406030204" pitchFamily="18" charset="0"/>
                                      <a:ea typeface="Cambria Math" panose="02040503050406030204" pitchFamily="18" charset="0"/>
                                    </a:rPr>
                                    <m:t>𝜌</m:t>
                                  </m:r>
                                </m:e>
                              </m:acc>
                            </m:e>
                            <m:sub>
                              <m:r>
                                <a:rPr lang="en-GB" b="0" i="1" smtClean="0">
                                  <a:latin typeface="Cambria Math" panose="02040503050406030204" pitchFamily="18" charset="0"/>
                                  <a:ea typeface="Cambria Math" panose="02040503050406030204" pitchFamily="18" charset="0"/>
                                </a:rPr>
                                <m:t>𝑠</m:t>
                              </m:r>
                            </m:sub>
                          </m:sSub>
                        </m:num>
                        <m:den>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den>
                      </m:f>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𝑖</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𝑇𝑟</m:t>
                          </m:r>
                        </m:e>
                        <m:sub>
                          <m:r>
                            <a:rPr lang="en-GB" b="0" i="1" smtClean="0">
                              <a:latin typeface="Cambria Math" panose="02040503050406030204" pitchFamily="18" charset="0"/>
                              <a:ea typeface="Cambria Math" panose="02040503050406030204" pitchFamily="18" charset="0"/>
                            </a:rPr>
                            <m:t>𝐸</m:t>
                          </m:r>
                        </m:sub>
                      </m:sSub>
                      <m:d>
                        <m:dPr>
                          <m:begChr m:val="["/>
                          <m:endChr m:val="]"/>
                          <m:ctrlPr>
                            <a:rPr lang="en-GB" b="0" i="1" smtClean="0">
                              <a:latin typeface="Cambria Math" panose="02040503050406030204" pitchFamily="18" charset="0"/>
                              <a:ea typeface="Cambria Math" panose="02040503050406030204" pitchFamily="18" charset="0"/>
                            </a:rPr>
                          </m:ctrlPr>
                        </m:dPr>
                        <m:e>
                          <m:sSub>
                            <m:sSubPr>
                              <m:ctrlPr>
                                <a:rPr lang="en-GB" b="0" i="1" smtClean="0">
                                  <a:latin typeface="Cambria Math" panose="02040503050406030204" pitchFamily="18" charset="0"/>
                                  <a:ea typeface="Cambria Math" panose="02040503050406030204" pitchFamily="18" charset="0"/>
                                </a:rPr>
                              </m:ctrlPr>
                            </m:sSubPr>
                            <m:e>
                              <m:acc>
                                <m:accPr>
                                  <m:chr m:val="̃"/>
                                  <m:ctrlPr>
                                    <a:rPr lang="en-GB" b="0" i="1" smtClean="0">
                                      <a:latin typeface="Cambria Math" panose="02040503050406030204" pitchFamily="18" charset="0"/>
                                      <a:ea typeface="Cambria Math" panose="02040503050406030204" pitchFamily="18" charset="0"/>
                                    </a:rPr>
                                  </m:ctrlPr>
                                </m:accPr>
                                <m:e>
                                  <m:r>
                                    <a:rPr lang="en-GB" b="0" i="1" smtClean="0">
                                      <a:latin typeface="Cambria Math" panose="02040503050406030204" pitchFamily="18" charset="0"/>
                                      <a:ea typeface="Cambria Math" panose="02040503050406030204" pitchFamily="18" charset="0"/>
                                    </a:rPr>
                                    <m:t>𝐻</m:t>
                                  </m:r>
                                </m:e>
                              </m:acc>
                            </m:e>
                            <m:sub>
                              <m:r>
                                <a:rPr lang="en-GB" b="0" i="1" smtClean="0">
                                  <a:latin typeface="Cambria Math" panose="02040503050406030204" pitchFamily="18" charset="0"/>
                                  <a:ea typeface="Cambria Math" panose="02040503050406030204" pitchFamily="18" charset="0"/>
                                </a:rPr>
                                <m:t>𝐼</m:t>
                              </m:r>
                            </m:sub>
                          </m:sSub>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𝑡</m:t>
                              </m:r>
                            </m:e>
                          </m:d>
                          <m:r>
                            <a:rPr lang="en-GB" b="0" i="1" smtClean="0">
                              <a:latin typeface="Cambria Math" panose="02040503050406030204" pitchFamily="18" charset="0"/>
                              <a:ea typeface="Cambria Math" panose="02040503050406030204" pitchFamily="18" charset="0"/>
                            </a:rPr>
                            <m:t>,</m:t>
                          </m:r>
                          <m:acc>
                            <m:accPr>
                              <m:chr m:val="̃"/>
                              <m:ctrlPr>
                                <a:rPr lang="en-GB" b="0" i="1" smtClean="0">
                                  <a:latin typeface="Cambria Math" panose="02040503050406030204" pitchFamily="18" charset="0"/>
                                  <a:ea typeface="Cambria Math" panose="02040503050406030204" pitchFamily="18" charset="0"/>
                                </a:rPr>
                              </m:ctrlPr>
                            </m:accPr>
                            <m:e>
                              <m:r>
                                <a:rPr lang="en-GB" b="0" i="1" smtClean="0">
                                  <a:latin typeface="Cambria Math" panose="02040503050406030204" pitchFamily="18" charset="0"/>
                                  <a:ea typeface="Cambria Math" panose="02040503050406030204" pitchFamily="18" charset="0"/>
                                </a:rPr>
                                <m:t>𝜌</m:t>
                              </m:r>
                            </m:e>
                          </m:acc>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0</m:t>
                              </m:r>
                            </m:e>
                          </m:d>
                        </m:e>
                      </m:d>
                      <m:r>
                        <a:rPr lang="en-GB" b="0" i="1" smtClean="0">
                          <a:latin typeface="Cambria Math" panose="02040503050406030204" pitchFamily="18" charset="0"/>
                          <a:ea typeface="Cambria Math" panose="02040503050406030204" pitchFamily="18" charset="0"/>
                        </a:rPr>
                        <m:t>−</m:t>
                      </m:r>
                      <m:nary>
                        <m:naryPr>
                          <m:ctrlPr>
                            <a:rPr lang="en-GB" b="0" i="1" smtClean="0">
                              <a:latin typeface="Cambria Math" panose="02040503050406030204" pitchFamily="18" charset="0"/>
                              <a:ea typeface="Cambria Math" panose="02040503050406030204" pitchFamily="18" charset="0"/>
                            </a:rPr>
                          </m:ctrlPr>
                        </m:naryPr>
                        <m:sub>
                          <m:r>
                            <m:rPr>
                              <m:brk m:alnAt="23"/>
                            </m:rPr>
                            <a:rPr lang="en-GB" b="0" i="1" smtClean="0">
                              <a:latin typeface="Cambria Math" panose="02040503050406030204" pitchFamily="18" charset="0"/>
                              <a:ea typeface="Cambria Math" panose="02040503050406030204" pitchFamily="18" charset="0"/>
                            </a:rPr>
                            <m:t>0</m:t>
                          </m:r>
                        </m:sub>
                        <m:sup>
                          <m:r>
                            <a:rPr lang="en-GB" b="0" i="1" smtClean="0">
                              <a:latin typeface="Cambria Math" panose="02040503050406030204" pitchFamily="18" charset="0"/>
                              <a:ea typeface="Cambria Math" panose="02040503050406030204" pitchFamily="18" charset="0"/>
                            </a:rPr>
                            <m:t>𝑡</m:t>
                          </m:r>
                        </m:sup>
                        <m:e>
                          <m:r>
                            <a:rPr lang="en-GB" b="0" i="1" smtClean="0">
                              <a:latin typeface="Cambria Math" panose="02040503050406030204" pitchFamily="18" charset="0"/>
                              <a:ea typeface="Cambria Math" panose="02040503050406030204" pitchFamily="18" charset="0"/>
                            </a:rPr>
                            <m:t>𝑑𝑠</m:t>
                          </m:r>
                          <m:r>
                            <a:rPr lang="en-GB" b="0" i="1" smtClean="0">
                              <a:latin typeface="Cambria Math" panose="02040503050406030204" pitchFamily="18" charset="0"/>
                              <a:ea typeface="Cambria Math" panose="02040503050406030204" pitchFamily="18" charset="0"/>
                            </a:rPr>
                            <m:t> </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𝑇𝑟</m:t>
                              </m:r>
                            </m:e>
                            <m:sub>
                              <m:r>
                                <a:rPr lang="en-GB" b="0" i="1" smtClean="0">
                                  <a:latin typeface="Cambria Math" panose="02040503050406030204" pitchFamily="18" charset="0"/>
                                  <a:ea typeface="Cambria Math" panose="02040503050406030204" pitchFamily="18" charset="0"/>
                                </a:rPr>
                                <m:t>𝐸</m:t>
                              </m:r>
                            </m:sub>
                          </m:sSub>
                          <m:d>
                            <m:dPr>
                              <m:begChr m:val="{"/>
                              <m:endChr m:val="}"/>
                              <m:ctrlPr>
                                <a:rPr lang="en-GB" b="0" i="1" smtClean="0">
                                  <a:latin typeface="Cambria Math" panose="02040503050406030204" pitchFamily="18" charset="0"/>
                                  <a:ea typeface="Cambria Math" panose="02040503050406030204" pitchFamily="18" charset="0"/>
                                </a:rPr>
                              </m:ctrlPr>
                            </m:dPr>
                            <m:e>
                              <m:d>
                                <m:dPr>
                                  <m:begChr m:val="["/>
                                  <m:endChr m:val="]"/>
                                  <m:ctrlPr>
                                    <a:rPr lang="en-GB" b="0" i="1" smtClean="0">
                                      <a:latin typeface="Cambria Math" panose="02040503050406030204" pitchFamily="18" charset="0"/>
                                      <a:ea typeface="Cambria Math" panose="02040503050406030204" pitchFamily="18" charset="0"/>
                                    </a:rPr>
                                  </m:ctrlPr>
                                </m:dPr>
                                <m:e>
                                  <m:sSub>
                                    <m:sSubPr>
                                      <m:ctrlPr>
                                        <a:rPr lang="en-GB" b="0" i="1" smtClean="0">
                                          <a:latin typeface="Cambria Math" panose="02040503050406030204" pitchFamily="18" charset="0"/>
                                          <a:ea typeface="Cambria Math" panose="02040503050406030204" pitchFamily="18" charset="0"/>
                                        </a:rPr>
                                      </m:ctrlPr>
                                    </m:sSubPr>
                                    <m:e>
                                      <m:acc>
                                        <m:accPr>
                                          <m:chr m:val="̃"/>
                                          <m:ctrlPr>
                                            <a:rPr lang="en-GB" b="0" i="1" smtClean="0">
                                              <a:latin typeface="Cambria Math" panose="02040503050406030204" pitchFamily="18" charset="0"/>
                                              <a:ea typeface="Cambria Math" panose="02040503050406030204" pitchFamily="18" charset="0"/>
                                            </a:rPr>
                                          </m:ctrlPr>
                                        </m:accPr>
                                        <m:e>
                                          <m:r>
                                            <a:rPr lang="en-GB" b="0" i="1" smtClean="0">
                                              <a:latin typeface="Cambria Math" panose="02040503050406030204" pitchFamily="18" charset="0"/>
                                              <a:ea typeface="Cambria Math" panose="02040503050406030204" pitchFamily="18" charset="0"/>
                                            </a:rPr>
                                            <m:t>𝐻</m:t>
                                          </m:r>
                                        </m:e>
                                      </m:acc>
                                    </m:e>
                                    <m:sub>
                                      <m:r>
                                        <a:rPr lang="en-GB" b="0" i="1" smtClean="0">
                                          <a:latin typeface="Cambria Math" panose="02040503050406030204" pitchFamily="18" charset="0"/>
                                          <a:ea typeface="Cambria Math" panose="02040503050406030204" pitchFamily="18" charset="0"/>
                                        </a:rPr>
                                        <m:t>𝐼</m:t>
                                      </m:r>
                                    </m:sub>
                                  </m:sSub>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𝑡</m:t>
                                      </m:r>
                                    </m:e>
                                  </m:d>
                                  <m:r>
                                    <a:rPr lang="en-GB" b="0" i="1" smtClean="0">
                                      <a:latin typeface="Cambria Math" panose="02040503050406030204" pitchFamily="18" charset="0"/>
                                      <a:ea typeface="Cambria Math" panose="02040503050406030204" pitchFamily="18" charset="0"/>
                                    </a:rPr>
                                    <m:t>, </m:t>
                                  </m:r>
                                  <m:d>
                                    <m:dPr>
                                      <m:begChr m:val="["/>
                                      <m:endChr m:val="]"/>
                                      <m:ctrlPr>
                                        <a:rPr lang="en-GB" b="0" i="1" smtClean="0">
                                          <a:latin typeface="Cambria Math" panose="02040503050406030204" pitchFamily="18" charset="0"/>
                                          <a:ea typeface="Cambria Math" panose="02040503050406030204" pitchFamily="18" charset="0"/>
                                        </a:rPr>
                                      </m:ctrlPr>
                                    </m:dPr>
                                    <m:e>
                                      <m:sSub>
                                        <m:sSubPr>
                                          <m:ctrlPr>
                                            <a:rPr lang="en-GB" b="0" i="1" smtClean="0">
                                              <a:latin typeface="Cambria Math" panose="02040503050406030204" pitchFamily="18" charset="0"/>
                                              <a:ea typeface="Cambria Math" panose="02040503050406030204" pitchFamily="18" charset="0"/>
                                            </a:rPr>
                                          </m:ctrlPr>
                                        </m:sSubPr>
                                        <m:e>
                                          <m:acc>
                                            <m:accPr>
                                              <m:chr m:val="̃"/>
                                              <m:ctrlPr>
                                                <a:rPr lang="en-GB" b="0" i="1" smtClean="0">
                                                  <a:latin typeface="Cambria Math" panose="02040503050406030204" pitchFamily="18" charset="0"/>
                                                  <a:ea typeface="Cambria Math" panose="02040503050406030204" pitchFamily="18" charset="0"/>
                                                </a:rPr>
                                              </m:ctrlPr>
                                            </m:accPr>
                                            <m:e>
                                              <m:r>
                                                <a:rPr lang="en-GB" b="0" i="1" smtClean="0">
                                                  <a:latin typeface="Cambria Math" panose="02040503050406030204" pitchFamily="18" charset="0"/>
                                                  <a:ea typeface="Cambria Math" panose="02040503050406030204" pitchFamily="18" charset="0"/>
                                                </a:rPr>
                                                <m:t>𝐻</m:t>
                                              </m:r>
                                            </m:e>
                                          </m:acc>
                                        </m:e>
                                        <m:sub>
                                          <m:r>
                                            <a:rPr lang="en-GB" b="0" i="1" smtClean="0">
                                              <a:latin typeface="Cambria Math" panose="02040503050406030204" pitchFamily="18" charset="0"/>
                                              <a:ea typeface="Cambria Math" panose="02040503050406030204" pitchFamily="18" charset="0"/>
                                            </a:rPr>
                                            <m:t>𝐼</m:t>
                                          </m:r>
                                        </m:sub>
                                      </m:sSub>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𝑠</m:t>
                                          </m:r>
                                        </m:e>
                                      </m:d>
                                      <m:r>
                                        <a:rPr lang="en-GB" b="0" i="1" smtClean="0">
                                          <a:latin typeface="Cambria Math" panose="02040503050406030204" pitchFamily="18" charset="0"/>
                                          <a:ea typeface="Cambria Math" panose="02040503050406030204" pitchFamily="18" charset="0"/>
                                        </a:rPr>
                                        <m:t>,</m:t>
                                      </m:r>
                                      <m:acc>
                                        <m:accPr>
                                          <m:chr m:val="̃"/>
                                          <m:ctrlPr>
                                            <a:rPr lang="en-GB" b="0" i="1" smtClean="0">
                                              <a:latin typeface="Cambria Math" panose="02040503050406030204" pitchFamily="18" charset="0"/>
                                              <a:ea typeface="Cambria Math" panose="02040503050406030204" pitchFamily="18" charset="0"/>
                                            </a:rPr>
                                          </m:ctrlPr>
                                        </m:accPr>
                                        <m:e>
                                          <m:r>
                                            <a:rPr lang="en-GB" b="0" i="1" smtClean="0">
                                              <a:latin typeface="Cambria Math" panose="02040503050406030204" pitchFamily="18" charset="0"/>
                                              <a:ea typeface="Cambria Math" panose="02040503050406030204" pitchFamily="18" charset="0"/>
                                            </a:rPr>
                                            <m:t>𝜌</m:t>
                                          </m:r>
                                        </m:e>
                                      </m:acc>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𝑠</m:t>
                                      </m:r>
                                      <m:r>
                                        <a:rPr lang="en-GB" b="0" i="1" smtClean="0">
                                          <a:latin typeface="Cambria Math" panose="02040503050406030204" pitchFamily="18" charset="0"/>
                                          <a:ea typeface="Cambria Math" panose="02040503050406030204" pitchFamily="18" charset="0"/>
                                        </a:rPr>
                                        <m:t>)</m:t>
                                      </m:r>
                                    </m:e>
                                  </m:d>
                                </m:e>
                              </m:d>
                            </m:e>
                          </m:d>
                        </m:e>
                      </m:nary>
                    </m:oMath>
                  </m:oMathPara>
                </a14:m>
                <a:endParaRPr lang="en-GB"/>
              </a:p>
            </p:txBody>
          </p:sp>
        </mc:Choice>
        <mc:Fallback xmlns="">
          <p:sp>
            <p:nvSpPr>
              <p:cNvPr id="4" name="TextBox 3">
                <a:extLst>
                  <a:ext uri="{FF2B5EF4-FFF2-40B4-BE49-F238E27FC236}">
                    <a16:creationId xmlns:a16="http://schemas.microsoft.com/office/drawing/2014/main" id="{6C2CAFF8-282D-4DC8-90E3-9A717EA411D1}"/>
                  </a:ext>
                </a:extLst>
              </p:cNvPr>
              <p:cNvSpPr txBox="1">
                <a:spLocks noRot="1" noChangeAspect="1" noMove="1" noResize="1" noEditPoints="1" noAdjustHandles="1" noChangeArrowheads="1" noChangeShapeType="1" noTextEdit="1"/>
              </p:cNvSpPr>
              <p:nvPr/>
            </p:nvSpPr>
            <p:spPr>
              <a:xfrm>
                <a:off x="2900958" y="2668740"/>
                <a:ext cx="6390083" cy="619400"/>
              </a:xfrm>
              <a:prstGeom prst="rect">
                <a:avLst/>
              </a:prstGeom>
              <a:blipFill>
                <a:blip r:embed="rId3"/>
                <a:stretch>
                  <a:fillRect b="-990"/>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D87E440B-08AC-44B7-8476-0EEA1FE36600}"/>
              </a:ext>
            </a:extLst>
          </p:cNvPr>
          <p:cNvSpPr txBox="1"/>
          <p:nvPr/>
        </p:nvSpPr>
        <p:spPr>
          <a:xfrm>
            <a:off x="1296140" y="3988563"/>
            <a:ext cx="4669654" cy="1477328"/>
          </a:xfrm>
          <a:prstGeom prst="rect">
            <a:avLst/>
          </a:prstGeom>
          <a:noFill/>
        </p:spPr>
        <p:txBody>
          <a:bodyPr wrap="square" rtlCol="0">
            <a:spAutoFit/>
          </a:bodyPr>
          <a:lstStyle/>
          <a:p>
            <a:r>
              <a:rPr lang="en-GB" b="1"/>
              <a:t>Assumptions:</a:t>
            </a:r>
          </a:p>
          <a:p>
            <a:pPr marL="342900" indent="-342900">
              <a:buAutoNum type="arabicPeriod"/>
            </a:pPr>
            <a:r>
              <a:rPr lang="en-GB"/>
              <a:t>No correlations</a:t>
            </a:r>
          </a:p>
          <a:p>
            <a:pPr marL="342900" indent="-342900">
              <a:buAutoNum type="arabicPeriod"/>
            </a:pPr>
            <a:r>
              <a:rPr lang="en-GB"/>
              <a:t>Thermal environment</a:t>
            </a:r>
          </a:p>
          <a:p>
            <a:pPr marL="342900" indent="-342900">
              <a:buAutoNum type="arabicPeriod"/>
            </a:pPr>
            <a:r>
              <a:rPr lang="en-GB"/>
              <a:t>The Born Approximation</a:t>
            </a:r>
          </a:p>
          <a:p>
            <a:pPr marL="342900" indent="-342900">
              <a:buAutoNum type="arabicPeriod"/>
            </a:pPr>
            <a:r>
              <a:rPr lang="en-GB"/>
              <a:t>The Markov Approximation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4F135F-DE0D-46DE-830A-58BFCB1B7120}"/>
                  </a:ext>
                </a:extLst>
              </p:cNvPr>
              <p:cNvSpPr txBox="1"/>
              <p:nvPr/>
            </p:nvSpPr>
            <p:spPr>
              <a:xfrm>
                <a:off x="5358173" y="4544141"/>
                <a:ext cx="5767027" cy="599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    </m:t>
                      </m:r>
                      <m:f>
                        <m:fPr>
                          <m:ctrlPr>
                            <a:rPr lang="en-GB" i="1" smtClean="0">
                              <a:latin typeface="Cambria Math" panose="02040503050406030204" pitchFamily="18" charset="0"/>
                              <a:ea typeface="Cambria Math" panose="02040503050406030204" pitchFamily="18" charset="0"/>
                            </a:rPr>
                          </m:ctrlPr>
                        </m:fPr>
                        <m:num>
                          <m:r>
                            <a:rPr lang="en-GB" i="1" smtClean="0">
                              <a:latin typeface="Cambria Math" panose="02040503050406030204" pitchFamily="18" charset="0"/>
                              <a:ea typeface="Cambria Math" panose="02040503050406030204" pitchFamily="18" charset="0"/>
                            </a:rPr>
                            <m:t>𝜕</m:t>
                          </m:r>
                          <m:sSub>
                            <m:sSubPr>
                              <m:ctrlPr>
                                <a:rPr lang="en-GB" i="1" smtClean="0">
                                  <a:latin typeface="Cambria Math" panose="02040503050406030204" pitchFamily="18" charset="0"/>
                                  <a:ea typeface="Cambria Math" panose="02040503050406030204" pitchFamily="18" charset="0"/>
                                </a:rPr>
                              </m:ctrlPr>
                            </m:sSubPr>
                            <m:e>
                              <m:acc>
                                <m:accPr>
                                  <m:chr m:val="̃"/>
                                  <m:ctrlPr>
                                    <a:rPr lang="en-GB" i="1" smtClean="0">
                                      <a:latin typeface="Cambria Math" panose="02040503050406030204" pitchFamily="18" charset="0"/>
                                      <a:ea typeface="Cambria Math" panose="02040503050406030204" pitchFamily="18" charset="0"/>
                                    </a:rPr>
                                  </m:ctrlPr>
                                </m:accPr>
                                <m:e>
                                  <m:r>
                                    <a:rPr lang="en-GB" i="1" smtClean="0">
                                      <a:latin typeface="Cambria Math" panose="02040503050406030204" pitchFamily="18" charset="0"/>
                                      <a:ea typeface="Cambria Math" panose="02040503050406030204" pitchFamily="18" charset="0"/>
                                    </a:rPr>
                                    <m:t>𝜌</m:t>
                                  </m:r>
                                </m:e>
                              </m:acc>
                            </m:e>
                            <m:sub>
                              <m:r>
                                <a:rPr lang="en-GB" b="0" i="1" smtClean="0">
                                  <a:latin typeface="Cambria Math" panose="02040503050406030204" pitchFamily="18" charset="0"/>
                                  <a:ea typeface="Cambria Math" panose="02040503050406030204" pitchFamily="18" charset="0"/>
                                </a:rPr>
                                <m:t>𝑠</m:t>
                              </m:r>
                            </m:sub>
                          </m:sSub>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num>
                        <m:den>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den>
                      </m:f>
                      <m:r>
                        <a:rPr lang="en-GB" b="0" i="1" smtClean="0">
                          <a:latin typeface="Cambria Math" panose="02040503050406030204" pitchFamily="18" charset="0"/>
                          <a:ea typeface="Cambria Math" panose="02040503050406030204" pitchFamily="18" charset="0"/>
                        </a:rPr>
                        <m:t>=−</m:t>
                      </m:r>
                      <m:nary>
                        <m:naryPr>
                          <m:ctrlPr>
                            <a:rPr lang="en-GB" b="0" i="1" smtClean="0">
                              <a:latin typeface="Cambria Math" panose="02040503050406030204" pitchFamily="18" charset="0"/>
                              <a:ea typeface="Cambria Math" panose="02040503050406030204" pitchFamily="18" charset="0"/>
                            </a:rPr>
                          </m:ctrlPr>
                        </m:naryPr>
                        <m:sub>
                          <m:r>
                            <m:rPr>
                              <m:brk m:alnAt="23"/>
                            </m:rPr>
                            <a:rPr lang="en-GB" b="0" i="1" smtClean="0">
                              <a:latin typeface="Cambria Math" panose="02040503050406030204" pitchFamily="18" charset="0"/>
                              <a:ea typeface="Cambria Math" panose="02040503050406030204" pitchFamily="18" charset="0"/>
                            </a:rPr>
                            <m:t>0</m:t>
                          </m:r>
                        </m:sub>
                        <m:sup>
                          <m:r>
                            <a:rPr lang="en-GB" b="0" i="1" smtClean="0">
                              <a:latin typeface="Cambria Math" panose="02040503050406030204" pitchFamily="18" charset="0"/>
                              <a:ea typeface="Cambria Math" panose="02040503050406030204" pitchFamily="18" charset="0"/>
                            </a:rPr>
                            <m:t>∞</m:t>
                          </m:r>
                        </m:sup>
                        <m:e>
                          <m:r>
                            <a:rPr lang="en-GB" b="0" i="1" smtClean="0">
                              <a:latin typeface="Cambria Math" panose="02040503050406030204" pitchFamily="18" charset="0"/>
                              <a:ea typeface="Cambria Math" panose="02040503050406030204" pitchFamily="18" charset="0"/>
                            </a:rPr>
                            <m:t>𝑑𝑠</m:t>
                          </m:r>
                          <m:r>
                            <a:rPr lang="en-GB" b="0" i="1" smtClean="0">
                              <a:latin typeface="Cambria Math" panose="02040503050406030204" pitchFamily="18" charset="0"/>
                              <a:ea typeface="Cambria Math" panose="02040503050406030204" pitchFamily="18" charset="0"/>
                            </a:rPr>
                            <m:t> </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𝑇𝑟</m:t>
                              </m:r>
                            </m:e>
                            <m:sub>
                              <m:r>
                                <a:rPr lang="en-GB" b="0" i="1" smtClean="0">
                                  <a:latin typeface="Cambria Math" panose="02040503050406030204" pitchFamily="18" charset="0"/>
                                  <a:ea typeface="Cambria Math" panose="02040503050406030204" pitchFamily="18" charset="0"/>
                                </a:rPr>
                                <m:t>𝐸</m:t>
                              </m:r>
                            </m:sub>
                          </m:sSub>
                          <m:d>
                            <m:dPr>
                              <m:begChr m:val="{"/>
                              <m:endChr m:val="}"/>
                              <m:ctrlPr>
                                <a:rPr lang="en-GB" i="1">
                                  <a:latin typeface="Cambria Math" panose="02040503050406030204" pitchFamily="18" charset="0"/>
                                  <a:ea typeface="Cambria Math" panose="02040503050406030204" pitchFamily="18" charset="0"/>
                                </a:rPr>
                              </m:ctrlPr>
                            </m:dPr>
                            <m:e>
                              <m:d>
                                <m:dPr>
                                  <m:begChr m:val="["/>
                                  <m:endChr m:val="]"/>
                                  <m:ctrlPr>
                                    <a:rPr lang="en-GB" i="1">
                                      <a:latin typeface="Cambria Math" panose="02040503050406030204" pitchFamily="18" charset="0"/>
                                      <a:ea typeface="Cambria Math" panose="02040503050406030204" pitchFamily="18" charset="0"/>
                                    </a:rPr>
                                  </m:ctrlPr>
                                </m:dPr>
                                <m:e>
                                  <m:sSub>
                                    <m:sSubPr>
                                      <m:ctrlPr>
                                        <a:rPr lang="en-GB" i="1">
                                          <a:latin typeface="Cambria Math" panose="02040503050406030204" pitchFamily="18" charset="0"/>
                                          <a:ea typeface="Cambria Math" panose="02040503050406030204" pitchFamily="18" charset="0"/>
                                        </a:rPr>
                                      </m:ctrlPr>
                                    </m:sSubPr>
                                    <m:e>
                                      <m:acc>
                                        <m:accPr>
                                          <m:chr m:val="̃"/>
                                          <m:ctrlPr>
                                            <a:rPr lang="en-GB" i="1">
                                              <a:latin typeface="Cambria Math" panose="02040503050406030204" pitchFamily="18" charset="0"/>
                                              <a:ea typeface="Cambria Math" panose="02040503050406030204" pitchFamily="18" charset="0"/>
                                            </a:rPr>
                                          </m:ctrlPr>
                                        </m:accPr>
                                        <m:e>
                                          <m:r>
                                            <a:rPr lang="en-GB" i="1">
                                              <a:latin typeface="Cambria Math" panose="02040503050406030204" pitchFamily="18" charset="0"/>
                                              <a:ea typeface="Cambria Math" panose="02040503050406030204" pitchFamily="18" charset="0"/>
                                            </a:rPr>
                                            <m:t>𝐻</m:t>
                                          </m:r>
                                        </m:e>
                                      </m:acc>
                                    </m:e>
                                    <m:sub>
                                      <m:r>
                                        <a:rPr lang="en-GB" i="1">
                                          <a:latin typeface="Cambria Math" panose="02040503050406030204" pitchFamily="18" charset="0"/>
                                          <a:ea typeface="Cambria Math" panose="02040503050406030204" pitchFamily="18" charset="0"/>
                                        </a:rPr>
                                        <m:t>𝐼</m:t>
                                      </m:r>
                                    </m:sub>
                                  </m:sSub>
                                  <m:d>
                                    <m:dPr>
                                      <m:ctrlPr>
                                        <a:rPr lang="en-GB" i="1">
                                          <a:latin typeface="Cambria Math" panose="02040503050406030204" pitchFamily="18" charset="0"/>
                                          <a:ea typeface="Cambria Math" panose="02040503050406030204" pitchFamily="18" charset="0"/>
                                        </a:rPr>
                                      </m:ctrlPr>
                                    </m:dPr>
                                    <m:e>
                                      <m:r>
                                        <a:rPr lang="en-GB" i="1">
                                          <a:latin typeface="Cambria Math" panose="02040503050406030204" pitchFamily="18" charset="0"/>
                                          <a:ea typeface="Cambria Math" panose="02040503050406030204" pitchFamily="18" charset="0"/>
                                        </a:rPr>
                                        <m:t>𝑡</m:t>
                                      </m:r>
                                    </m:e>
                                  </m:d>
                                  <m:r>
                                    <a:rPr lang="en-GB" i="1">
                                      <a:latin typeface="Cambria Math" panose="02040503050406030204" pitchFamily="18" charset="0"/>
                                      <a:ea typeface="Cambria Math" panose="02040503050406030204" pitchFamily="18" charset="0"/>
                                    </a:rPr>
                                    <m:t>, </m:t>
                                  </m:r>
                                  <m:d>
                                    <m:dPr>
                                      <m:begChr m:val="["/>
                                      <m:endChr m:val="]"/>
                                      <m:ctrlPr>
                                        <a:rPr lang="en-GB" i="1">
                                          <a:latin typeface="Cambria Math" panose="02040503050406030204" pitchFamily="18" charset="0"/>
                                          <a:ea typeface="Cambria Math" panose="02040503050406030204" pitchFamily="18" charset="0"/>
                                        </a:rPr>
                                      </m:ctrlPr>
                                    </m:dPr>
                                    <m:e>
                                      <m:sSub>
                                        <m:sSubPr>
                                          <m:ctrlPr>
                                            <a:rPr lang="en-GB" i="1">
                                              <a:latin typeface="Cambria Math" panose="02040503050406030204" pitchFamily="18" charset="0"/>
                                              <a:ea typeface="Cambria Math" panose="02040503050406030204" pitchFamily="18" charset="0"/>
                                            </a:rPr>
                                          </m:ctrlPr>
                                        </m:sSubPr>
                                        <m:e>
                                          <m:acc>
                                            <m:accPr>
                                              <m:chr m:val="̃"/>
                                              <m:ctrlPr>
                                                <a:rPr lang="en-GB" i="1">
                                                  <a:latin typeface="Cambria Math" panose="02040503050406030204" pitchFamily="18" charset="0"/>
                                                  <a:ea typeface="Cambria Math" panose="02040503050406030204" pitchFamily="18" charset="0"/>
                                                </a:rPr>
                                              </m:ctrlPr>
                                            </m:accPr>
                                            <m:e>
                                              <m:r>
                                                <a:rPr lang="en-GB" i="1">
                                                  <a:latin typeface="Cambria Math" panose="02040503050406030204" pitchFamily="18" charset="0"/>
                                                  <a:ea typeface="Cambria Math" panose="02040503050406030204" pitchFamily="18" charset="0"/>
                                                </a:rPr>
                                                <m:t>𝐻</m:t>
                                              </m:r>
                                            </m:e>
                                          </m:acc>
                                        </m:e>
                                        <m:sub>
                                          <m:r>
                                            <a:rPr lang="en-GB" i="1">
                                              <a:latin typeface="Cambria Math" panose="02040503050406030204" pitchFamily="18" charset="0"/>
                                              <a:ea typeface="Cambria Math" panose="02040503050406030204" pitchFamily="18" charset="0"/>
                                            </a:rPr>
                                            <m:t>𝐼</m:t>
                                          </m:r>
                                        </m:sub>
                                      </m:sSub>
                                      <m:d>
                                        <m:dPr>
                                          <m:ctrlPr>
                                            <a:rPr lang="en-GB" i="1">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𝑠</m:t>
                                          </m:r>
                                        </m:e>
                                      </m:d>
                                      <m:r>
                                        <a:rPr lang="en-GB" i="1">
                                          <a:latin typeface="Cambria Math" panose="02040503050406030204" pitchFamily="18" charset="0"/>
                                          <a:ea typeface="Cambria Math" panose="02040503050406030204" pitchFamily="18" charset="0"/>
                                        </a:rPr>
                                        <m:t>,</m:t>
                                      </m:r>
                                      <m:acc>
                                        <m:accPr>
                                          <m:chr m:val="̃"/>
                                          <m:ctrlPr>
                                            <a:rPr lang="en-GB" i="1">
                                              <a:latin typeface="Cambria Math" panose="02040503050406030204" pitchFamily="18" charset="0"/>
                                              <a:ea typeface="Cambria Math" panose="02040503050406030204" pitchFamily="18" charset="0"/>
                                            </a:rPr>
                                          </m:ctrlPr>
                                        </m:accPr>
                                        <m:e>
                                          <m:r>
                                            <a:rPr lang="en-GB" i="1">
                                              <a:latin typeface="Cambria Math" panose="02040503050406030204" pitchFamily="18" charset="0"/>
                                              <a:ea typeface="Cambria Math" panose="02040503050406030204" pitchFamily="18" charset="0"/>
                                            </a:rPr>
                                            <m:t>𝜌</m:t>
                                          </m:r>
                                        </m:e>
                                      </m:acc>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𝑠</m:t>
                                      </m:r>
                                      <m:r>
                                        <a:rPr lang="en-GB" i="1">
                                          <a:latin typeface="Cambria Math" panose="02040503050406030204" pitchFamily="18" charset="0"/>
                                          <a:ea typeface="Cambria Math" panose="02040503050406030204" pitchFamily="18" charset="0"/>
                                        </a:rPr>
                                        <m:t>)⨂</m:t>
                                      </m:r>
                                      <m:sSub>
                                        <m:sSubPr>
                                          <m:ctrlPr>
                                            <a:rPr lang="en-GB" i="1" smtClean="0">
                                              <a:latin typeface="Cambria Math" panose="02040503050406030204" pitchFamily="18" charset="0"/>
                                              <a:ea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𝜌</m:t>
                                          </m:r>
                                        </m:e>
                                        <m:sub>
                                          <m:r>
                                            <a:rPr lang="en-GB" b="0" i="1" smtClean="0">
                                              <a:latin typeface="Cambria Math" panose="02040503050406030204" pitchFamily="18" charset="0"/>
                                              <a:ea typeface="Cambria Math" panose="02040503050406030204" pitchFamily="18" charset="0"/>
                                            </a:rPr>
                                            <m:t>𝐸</m:t>
                                          </m:r>
                                        </m:sub>
                                      </m:sSub>
                                    </m:e>
                                  </m:d>
                                </m:e>
                              </m:d>
                            </m:e>
                          </m:d>
                        </m:e>
                      </m:nary>
                    </m:oMath>
                  </m:oMathPara>
                </a14:m>
                <a:endParaRPr lang="en-GB"/>
              </a:p>
            </p:txBody>
          </p:sp>
        </mc:Choice>
        <mc:Fallback xmlns="">
          <p:sp>
            <p:nvSpPr>
              <p:cNvPr id="6" name="TextBox 5">
                <a:extLst>
                  <a:ext uri="{FF2B5EF4-FFF2-40B4-BE49-F238E27FC236}">
                    <a16:creationId xmlns:a16="http://schemas.microsoft.com/office/drawing/2014/main" id="{044F135F-DE0D-46DE-830A-58BFCB1B7120}"/>
                  </a:ext>
                </a:extLst>
              </p:cNvPr>
              <p:cNvSpPr txBox="1">
                <a:spLocks noRot="1" noChangeAspect="1" noMove="1" noResize="1" noEditPoints="1" noAdjustHandles="1" noChangeArrowheads="1" noChangeShapeType="1" noTextEdit="1"/>
              </p:cNvSpPr>
              <p:nvPr/>
            </p:nvSpPr>
            <p:spPr>
              <a:xfrm>
                <a:off x="5358173" y="4544141"/>
                <a:ext cx="5767027" cy="599331"/>
              </a:xfrm>
              <a:prstGeom prst="rect">
                <a:avLst/>
              </a:prstGeom>
              <a:blipFill>
                <a:blip r:embed="rId4"/>
                <a:stretch>
                  <a:fillRect/>
                </a:stretch>
              </a:blipFill>
            </p:spPr>
            <p:txBody>
              <a:bodyPr/>
              <a:lstStyle/>
              <a:p>
                <a:r>
                  <a:rPr lang="en-GB">
                    <a:noFill/>
                  </a:rPr>
                  <a:t> </a:t>
                </a:r>
              </a:p>
            </p:txBody>
          </p:sp>
        </mc:Fallback>
      </mc:AlternateContent>
      <p:sp>
        <p:nvSpPr>
          <p:cNvPr id="7" name="TextBox 6">
            <a:extLst>
              <a:ext uri="{FF2B5EF4-FFF2-40B4-BE49-F238E27FC236}">
                <a16:creationId xmlns:a16="http://schemas.microsoft.com/office/drawing/2014/main" id="{59473446-548F-405A-9543-CB7533C7E5EE}"/>
              </a:ext>
            </a:extLst>
          </p:cNvPr>
          <p:cNvSpPr txBox="1"/>
          <p:nvPr/>
        </p:nvSpPr>
        <p:spPr>
          <a:xfrm>
            <a:off x="6517690" y="5357655"/>
            <a:ext cx="4258320" cy="646331"/>
          </a:xfrm>
          <a:prstGeom prst="rect">
            <a:avLst/>
          </a:prstGeom>
          <a:noFill/>
        </p:spPr>
        <p:txBody>
          <a:bodyPr wrap="square" lIns="91440" tIns="45720" rIns="91440" bIns="45720" rtlCol="0" anchor="t">
            <a:spAutoFit/>
          </a:bodyPr>
          <a:lstStyle/>
          <a:p>
            <a:r>
              <a:rPr lang="en-GB" b="1"/>
              <a:t>Weak coupling Markovian master equation in the interaction picture</a:t>
            </a:r>
          </a:p>
        </p:txBody>
      </p:sp>
      <p:sp>
        <p:nvSpPr>
          <p:cNvPr id="8" name="Rectangle 7">
            <a:extLst>
              <a:ext uri="{FF2B5EF4-FFF2-40B4-BE49-F238E27FC236}">
                <a16:creationId xmlns:a16="http://schemas.microsoft.com/office/drawing/2014/main" id="{2AC8AB73-DFFC-4E06-98B7-EF9D0A483BB1}"/>
              </a:ext>
            </a:extLst>
          </p:cNvPr>
          <p:cNvSpPr/>
          <p:nvPr/>
        </p:nvSpPr>
        <p:spPr>
          <a:xfrm>
            <a:off x="5734975" y="4412202"/>
            <a:ext cx="5592932" cy="91440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Slide Number Placeholder 9">
            <a:extLst>
              <a:ext uri="{FF2B5EF4-FFF2-40B4-BE49-F238E27FC236}">
                <a16:creationId xmlns:a16="http://schemas.microsoft.com/office/drawing/2014/main" id="{3E00CD59-9875-494D-8CEB-4A16C8E6E8A8}"/>
              </a:ext>
            </a:extLst>
          </p:cNvPr>
          <p:cNvSpPr>
            <a:spLocks noGrp="1"/>
          </p:cNvSpPr>
          <p:nvPr>
            <p:ph type="sldNum" sz="quarter" idx="12"/>
          </p:nvPr>
        </p:nvSpPr>
        <p:spPr/>
        <p:txBody>
          <a:bodyPr/>
          <a:lstStyle/>
          <a:p>
            <a:fld id="{34B7E4EF-A1BD-40F4-AB7B-04F084DD991D}" type="slidenum">
              <a:rPr lang="en-US" sz="1600" smtClean="0"/>
              <a:t>6</a:t>
            </a:fld>
            <a:endParaRPr lang="en-US" sz="1600"/>
          </a:p>
        </p:txBody>
      </p:sp>
    </p:spTree>
    <p:extLst>
      <p:ext uri="{BB962C8B-B14F-4D97-AF65-F5344CB8AC3E}">
        <p14:creationId xmlns:p14="http://schemas.microsoft.com/office/powerpoint/2010/main" val="240075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B6FC497-95B5-4370-92F3-7569BDB6048E}"/>
              </a:ext>
            </a:extLst>
          </p:cNvPr>
          <p:cNvSpPr>
            <a:spLocks noGrp="1"/>
          </p:cNvSpPr>
          <p:nvPr>
            <p:ph type="title"/>
          </p:nvPr>
        </p:nvSpPr>
        <p:spPr>
          <a:xfrm>
            <a:off x="1066800" y="642938"/>
            <a:ext cx="10058400" cy="1371600"/>
          </a:xfrm>
        </p:spPr>
        <p:txBody>
          <a:bodyPr/>
          <a:lstStyle/>
          <a:p>
            <a:pPr algn="ctr"/>
            <a:r>
              <a:rPr lang="en-GB"/>
              <a:t>Markovian master equations contd.</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12E927B-467E-40C1-A3D5-C1823DE8D845}"/>
                  </a:ext>
                </a:extLst>
              </p:cNvPr>
              <p:cNvSpPr txBox="1"/>
              <p:nvPr/>
            </p:nvSpPr>
            <p:spPr>
              <a:xfrm>
                <a:off x="2567067" y="1932605"/>
                <a:ext cx="1677254" cy="672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𝐻</m:t>
                          </m:r>
                        </m:e>
                        <m:sub>
                          <m:r>
                            <a:rPr lang="en-GB" b="0" i="1" smtClean="0">
                              <a:latin typeface="Cambria Math" panose="02040503050406030204" pitchFamily="18" charset="0"/>
                            </a:rPr>
                            <m:t>𝐼</m:t>
                          </m:r>
                        </m:sub>
                      </m:sSub>
                      <m:r>
                        <a:rPr lang="en-GB" b="0" i="1" smtClean="0">
                          <a:latin typeface="Cambria Math" panose="02040503050406030204" pitchFamily="18" charset="0"/>
                        </a:rPr>
                        <m:t>=</m:t>
                      </m:r>
                      <m:nary>
                        <m:naryPr>
                          <m:chr m:val="∑"/>
                          <m:supHide m:val="on"/>
                          <m:ctrlPr>
                            <a:rPr lang="en-GB" b="0" i="1" smtClean="0">
                              <a:latin typeface="Cambria Math" panose="02040503050406030204" pitchFamily="18" charset="0"/>
                            </a:rPr>
                          </m:ctrlPr>
                        </m:naryPr>
                        <m:sub>
                          <m:r>
                            <m:rPr>
                              <m:brk m:alnAt="7"/>
                            </m:rPr>
                            <a:rPr lang="en-GB" b="0" i="1" smtClean="0">
                              <a:latin typeface="Cambria Math" panose="02040503050406030204" pitchFamily="18" charset="0"/>
                              <a:ea typeface="Cambria Math" panose="02040503050406030204" pitchFamily="18" charset="0"/>
                            </a:rPr>
                            <m:t>𝛼</m:t>
                          </m:r>
                        </m:sub>
                        <m:sup/>
                        <m:e>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ea typeface="Cambria Math" panose="02040503050406030204" pitchFamily="18" charset="0"/>
                                </a:rPr>
                                <m:t>𝛼</m:t>
                              </m:r>
                            </m:sub>
                          </m:sSub>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𝐵</m:t>
                              </m:r>
                            </m:e>
                            <m:sub>
                              <m:r>
                                <a:rPr lang="en-GB" b="0" i="1" smtClean="0">
                                  <a:latin typeface="Cambria Math" panose="02040503050406030204" pitchFamily="18" charset="0"/>
                                  <a:ea typeface="Cambria Math" panose="02040503050406030204" pitchFamily="18" charset="0"/>
                                </a:rPr>
                                <m:t>𝛼</m:t>
                              </m:r>
                            </m:sub>
                          </m:sSub>
                        </m:e>
                      </m:nary>
                    </m:oMath>
                  </m:oMathPara>
                </a14:m>
                <a:endParaRPr lang="en-GB"/>
              </a:p>
            </p:txBody>
          </p:sp>
        </mc:Choice>
        <mc:Fallback xmlns="">
          <p:sp>
            <p:nvSpPr>
              <p:cNvPr id="4" name="TextBox 3">
                <a:extLst>
                  <a:ext uri="{FF2B5EF4-FFF2-40B4-BE49-F238E27FC236}">
                    <a16:creationId xmlns:a16="http://schemas.microsoft.com/office/drawing/2014/main" id="{D12E927B-467E-40C1-A3D5-C1823DE8D845}"/>
                  </a:ext>
                </a:extLst>
              </p:cNvPr>
              <p:cNvSpPr txBox="1">
                <a:spLocks noRot="1" noChangeAspect="1" noMove="1" noResize="1" noEditPoints="1" noAdjustHandles="1" noChangeArrowheads="1" noChangeShapeType="1" noTextEdit="1"/>
              </p:cNvSpPr>
              <p:nvPr/>
            </p:nvSpPr>
            <p:spPr>
              <a:xfrm>
                <a:off x="2567067" y="1932605"/>
                <a:ext cx="1677254" cy="672172"/>
              </a:xfrm>
              <a:prstGeom prst="rect">
                <a:avLst/>
              </a:prstGeom>
              <a:blipFill>
                <a:blip r:embed="rId2"/>
                <a:stretch>
                  <a:fillRect/>
                </a:stretch>
              </a:blipFill>
            </p:spPr>
            <p:txBody>
              <a:bodyPr/>
              <a:lstStyle/>
              <a:p>
                <a:r>
                  <a:rPr lang="en-GB">
                    <a:noFill/>
                  </a:rPr>
                  <a:t> </a:t>
                </a:r>
              </a:p>
            </p:txBody>
          </p:sp>
        </mc:Fallback>
      </mc:AlternateContent>
      <p:sp>
        <p:nvSpPr>
          <p:cNvPr id="5" name="Arrow: Right 4">
            <a:extLst>
              <a:ext uri="{FF2B5EF4-FFF2-40B4-BE49-F238E27FC236}">
                <a16:creationId xmlns:a16="http://schemas.microsoft.com/office/drawing/2014/main" id="{FEADF011-32CD-4263-AA5C-D8996443355B}"/>
              </a:ext>
            </a:extLst>
          </p:cNvPr>
          <p:cNvSpPr/>
          <p:nvPr/>
        </p:nvSpPr>
        <p:spPr>
          <a:xfrm>
            <a:off x="5071146" y="2152083"/>
            <a:ext cx="1251751" cy="177553"/>
          </a:xfrm>
          <a:prstGeom prst="rightArrow">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8ED541BF-B4CE-4E93-A864-F444C9A47BD8}"/>
              </a:ext>
            </a:extLst>
          </p:cNvPr>
          <p:cNvSpPr txBox="1"/>
          <p:nvPr/>
        </p:nvSpPr>
        <p:spPr>
          <a:xfrm>
            <a:off x="4705300" y="2409230"/>
            <a:ext cx="2078576" cy="307777"/>
          </a:xfrm>
          <a:prstGeom prst="rect">
            <a:avLst/>
          </a:prstGeom>
          <a:noFill/>
        </p:spPr>
        <p:txBody>
          <a:bodyPr wrap="square" rtlCol="0">
            <a:spAutoFit/>
          </a:bodyPr>
          <a:lstStyle/>
          <a:p>
            <a:r>
              <a:rPr lang="en-GB" sz="1400" b="1"/>
              <a:t>INTERACTION PICTURE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EECFA3A-5CDC-4CE6-8628-38EF9E42730A}"/>
                  </a:ext>
                </a:extLst>
              </p:cNvPr>
              <p:cNvSpPr txBox="1"/>
              <p:nvPr/>
            </p:nvSpPr>
            <p:spPr>
              <a:xfrm>
                <a:off x="6875141" y="1977477"/>
                <a:ext cx="2749792" cy="672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acc>
                            <m:accPr>
                              <m:chr m:val="̃"/>
                              <m:ctrlPr>
                                <a:rPr lang="en-GB" i="1" smtClean="0">
                                  <a:latin typeface="Cambria Math" panose="02040503050406030204" pitchFamily="18" charset="0"/>
                                </a:rPr>
                              </m:ctrlPr>
                            </m:accPr>
                            <m:e>
                              <m:r>
                                <a:rPr lang="en-GB" b="0" i="1" smtClean="0">
                                  <a:latin typeface="Cambria Math" panose="02040503050406030204" pitchFamily="18" charset="0"/>
                                </a:rPr>
                                <m:t>𝐻</m:t>
                              </m:r>
                            </m:e>
                          </m:acc>
                        </m:e>
                        <m:sub>
                          <m:r>
                            <a:rPr lang="en-GB" b="0" i="1" smtClean="0">
                              <a:latin typeface="Cambria Math" panose="02040503050406030204" pitchFamily="18" charset="0"/>
                            </a:rPr>
                            <m:t>𝐼</m:t>
                          </m:r>
                        </m:sub>
                      </m:sSub>
                      <m:r>
                        <a:rPr lang="en-GB" b="0" i="1" smtClean="0">
                          <a:latin typeface="Cambria Math" panose="02040503050406030204" pitchFamily="18" charset="0"/>
                        </a:rPr>
                        <m:t>(</m:t>
                      </m:r>
                      <m:r>
                        <a:rPr lang="en-GB" b="0" i="1" smtClean="0">
                          <a:latin typeface="Cambria Math" panose="02040503050406030204" pitchFamily="18" charset="0"/>
                        </a:rPr>
                        <m:t>𝑡</m:t>
                      </m:r>
                      <m:r>
                        <a:rPr lang="en-GB" b="0" i="1" smtClean="0">
                          <a:latin typeface="Cambria Math" panose="02040503050406030204" pitchFamily="18" charset="0"/>
                        </a:rPr>
                        <m:t>)=</m:t>
                      </m:r>
                      <m:nary>
                        <m:naryPr>
                          <m:chr m:val="∑"/>
                          <m:supHide m:val="on"/>
                          <m:ctrlPr>
                            <a:rPr lang="en-GB" b="0" i="1" smtClean="0">
                              <a:latin typeface="Cambria Math" panose="02040503050406030204" pitchFamily="18" charset="0"/>
                            </a:rPr>
                          </m:ctrlPr>
                        </m:naryPr>
                        <m:sub>
                          <m:r>
                            <m:rPr>
                              <m:brk m:alnAt="7"/>
                            </m:rPr>
                            <a:rPr lang="en-GB" b="0" i="1" smtClean="0">
                              <a:latin typeface="Cambria Math" panose="02040503050406030204" pitchFamily="18" charset="0"/>
                              <a:ea typeface="Cambria Math" panose="02040503050406030204" pitchFamily="18" charset="0"/>
                            </a:rPr>
                            <m:t>𝛼</m:t>
                          </m:r>
                        </m:sub>
                        <m:sup/>
                        <m:e>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ea typeface="Cambria Math" panose="02040503050406030204" pitchFamily="18" charset="0"/>
                                </a:rPr>
                                <m:t>𝛼</m:t>
                              </m:r>
                            </m:sub>
                          </m:sSub>
                          <m:d>
                            <m:dPr>
                              <m:ctrlPr>
                                <a:rPr lang="en-GB" b="0" i="1" smtClean="0">
                                  <a:latin typeface="Cambria Math" panose="02040503050406030204" pitchFamily="18" charset="0"/>
                                </a:rPr>
                              </m:ctrlPr>
                            </m:dPr>
                            <m:e>
                              <m:r>
                                <a:rPr lang="en-GB" b="0" i="1" smtClean="0">
                                  <a:latin typeface="Cambria Math" panose="02040503050406030204" pitchFamily="18" charset="0"/>
                                </a:rPr>
                                <m:t>𝑡</m:t>
                              </m:r>
                            </m:e>
                          </m:d>
                          <m:r>
                            <a:rPr lang="en-GB" b="0" i="1" smtClean="0">
                              <a:latin typeface="Cambria Math" panose="02040503050406030204" pitchFamily="18" charset="0"/>
                            </a:rPr>
                            <m:t> </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rPr>
                            <m:t> </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𝐵</m:t>
                              </m:r>
                            </m:e>
                            <m:sub>
                              <m:r>
                                <a:rPr lang="en-GB" b="0" i="1" smtClean="0">
                                  <a:latin typeface="Cambria Math" panose="02040503050406030204" pitchFamily="18" charset="0"/>
                                  <a:ea typeface="Cambria Math" panose="02040503050406030204" pitchFamily="18" charset="0"/>
                                </a:rPr>
                                <m:t>𝛼</m:t>
                              </m:r>
                            </m:sub>
                          </m:sSub>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e>
                      </m:nary>
                    </m:oMath>
                  </m:oMathPara>
                </a14:m>
                <a:endParaRPr lang="en-GB"/>
              </a:p>
            </p:txBody>
          </p:sp>
        </mc:Choice>
        <mc:Fallback xmlns="">
          <p:sp>
            <p:nvSpPr>
              <p:cNvPr id="7" name="TextBox 6">
                <a:extLst>
                  <a:ext uri="{FF2B5EF4-FFF2-40B4-BE49-F238E27FC236}">
                    <a16:creationId xmlns:a16="http://schemas.microsoft.com/office/drawing/2014/main" id="{2EECFA3A-5CDC-4CE6-8628-38EF9E42730A}"/>
                  </a:ext>
                </a:extLst>
              </p:cNvPr>
              <p:cNvSpPr txBox="1">
                <a:spLocks noRot="1" noChangeAspect="1" noMove="1" noResize="1" noEditPoints="1" noAdjustHandles="1" noChangeArrowheads="1" noChangeShapeType="1" noTextEdit="1"/>
              </p:cNvSpPr>
              <p:nvPr/>
            </p:nvSpPr>
            <p:spPr>
              <a:xfrm>
                <a:off x="6875141" y="1977477"/>
                <a:ext cx="2749792" cy="672172"/>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CEF0E47-1886-4C69-BB87-1C06FC282EFA}"/>
                  </a:ext>
                </a:extLst>
              </p:cNvPr>
              <p:cNvSpPr txBox="1"/>
              <p:nvPr/>
            </p:nvSpPr>
            <p:spPr>
              <a:xfrm>
                <a:off x="7127354" y="3095550"/>
                <a:ext cx="2626552" cy="2884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𝐴</m:t>
                          </m:r>
                        </m:e>
                        <m:sub>
                          <m:r>
                            <a:rPr lang="en-GB" i="1" smtClean="0">
                              <a:latin typeface="Cambria Math" panose="02040503050406030204" pitchFamily="18" charset="0"/>
                              <a:ea typeface="Cambria Math" panose="02040503050406030204" pitchFamily="18" charset="0"/>
                            </a:rPr>
                            <m:t>𝛼</m:t>
                          </m:r>
                        </m:sub>
                      </m:sSub>
                      <m:d>
                        <m:dPr>
                          <m:ctrlPr>
                            <a:rPr lang="en-GB" b="0" i="1" smtClean="0">
                              <a:latin typeface="Cambria Math" panose="02040503050406030204" pitchFamily="18" charset="0"/>
                            </a:rPr>
                          </m:ctrlPr>
                        </m:dPr>
                        <m:e>
                          <m:r>
                            <a:rPr lang="en-GB" b="0" i="1" smtClean="0">
                              <a:latin typeface="Cambria Math" panose="02040503050406030204" pitchFamily="18" charset="0"/>
                            </a:rPr>
                            <m:t>𝑡</m:t>
                          </m:r>
                        </m:e>
                      </m:d>
                      <m:r>
                        <a:rPr lang="en-GB" b="0" i="1" smtClean="0">
                          <a:latin typeface="Cambria Math" panose="02040503050406030204" pitchFamily="18" charset="0"/>
                        </a:rPr>
                        <m:t>= </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𝑒</m:t>
                          </m:r>
                        </m:e>
                        <m:sup>
                          <m:r>
                            <a:rPr lang="en-GB" b="0" i="1" smtClean="0">
                              <a:latin typeface="Cambria Math" panose="02040503050406030204" pitchFamily="18" charset="0"/>
                            </a:rPr>
                            <m:t>𝑖</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𝐻</m:t>
                              </m:r>
                            </m:e>
                            <m:sub>
                              <m:r>
                                <a:rPr lang="en-GB" b="0" i="1" smtClean="0">
                                  <a:latin typeface="Cambria Math" panose="02040503050406030204" pitchFamily="18" charset="0"/>
                                </a:rPr>
                                <m:t>𝑆</m:t>
                              </m:r>
                            </m:sub>
                          </m:sSub>
                          <m:r>
                            <a:rPr lang="en-GB" b="0" i="1" smtClean="0">
                              <a:latin typeface="Cambria Math" panose="02040503050406030204" pitchFamily="18" charset="0"/>
                            </a:rPr>
                            <m:t>(</m:t>
                          </m:r>
                          <m:r>
                            <a:rPr lang="en-GB" b="0" i="1" smtClean="0">
                              <a:latin typeface="Cambria Math" panose="02040503050406030204" pitchFamily="18" charset="0"/>
                            </a:rPr>
                            <m:t>𝑡</m:t>
                          </m:r>
                          <m:r>
                            <a:rPr lang="en-GB" b="0" i="1" smtClean="0">
                              <a:latin typeface="Cambria Math" panose="02040503050406030204" pitchFamily="18" charset="0"/>
                            </a:rPr>
                            <m:t>)</m:t>
                          </m:r>
                        </m:sup>
                      </m:sSup>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ea typeface="Cambria Math" panose="02040503050406030204" pitchFamily="18" charset="0"/>
                            </a:rPr>
                            <m:t>𝛼</m:t>
                          </m:r>
                        </m:sub>
                      </m:sSub>
                      <m:sSup>
                        <m:sSupPr>
                          <m:ctrlPr>
                            <a:rPr lang="en-GB" b="0" i="1" smtClean="0">
                              <a:latin typeface="Cambria Math" panose="02040503050406030204" pitchFamily="18" charset="0"/>
                            </a:rPr>
                          </m:ctrlPr>
                        </m:sSupPr>
                        <m:e>
                          <m:r>
                            <a:rPr lang="en-GB" b="0" i="1" smtClean="0">
                              <a:latin typeface="Cambria Math" panose="02040503050406030204" pitchFamily="18" charset="0"/>
                            </a:rPr>
                            <m:t>𝑒</m:t>
                          </m:r>
                        </m:e>
                        <m:sup>
                          <m:r>
                            <a:rPr lang="en-GB" b="0" i="1" smtClean="0">
                              <a:latin typeface="Cambria Math" panose="02040503050406030204" pitchFamily="18" charset="0"/>
                            </a:rPr>
                            <m:t>−</m:t>
                          </m:r>
                          <m:r>
                            <a:rPr lang="en-GB" b="0" i="1" smtClean="0">
                              <a:latin typeface="Cambria Math" panose="02040503050406030204" pitchFamily="18" charset="0"/>
                            </a:rPr>
                            <m:t>𝑖</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𝐻</m:t>
                              </m:r>
                            </m:e>
                            <m:sub>
                              <m:r>
                                <a:rPr lang="en-GB" b="0" i="1" smtClean="0">
                                  <a:latin typeface="Cambria Math" panose="02040503050406030204" pitchFamily="18" charset="0"/>
                                </a:rPr>
                                <m:t>𝑠</m:t>
                              </m:r>
                            </m:sub>
                          </m:sSub>
                          <m:r>
                            <a:rPr lang="en-GB" b="0" i="1" smtClean="0">
                              <a:latin typeface="Cambria Math" panose="02040503050406030204" pitchFamily="18" charset="0"/>
                            </a:rPr>
                            <m:t>(</m:t>
                          </m:r>
                          <m:r>
                            <a:rPr lang="en-GB" b="0" i="1" smtClean="0">
                              <a:latin typeface="Cambria Math" panose="02040503050406030204" pitchFamily="18" charset="0"/>
                            </a:rPr>
                            <m:t>𝑡</m:t>
                          </m:r>
                          <m:r>
                            <a:rPr lang="en-GB" b="0" i="1" smtClean="0">
                              <a:latin typeface="Cambria Math" panose="02040503050406030204" pitchFamily="18" charset="0"/>
                            </a:rPr>
                            <m:t>)</m:t>
                          </m:r>
                        </m:sup>
                      </m:sSup>
                    </m:oMath>
                  </m:oMathPara>
                </a14:m>
                <a:endParaRPr lang="en-GB"/>
              </a:p>
            </p:txBody>
          </p:sp>
        </mc:Choice>
        <mc:Fallback xmlns="">
          <p:sp>
            <p:nvSpPr>
              <p:cNvPr id="8" name="TextBox 7">
                <a:extLst>
                  <a:ext uri="{FF2B5EF4-FFF2-40B4-BE49-F238E27FC236}">
                    <a16:creationId xmlns:a16="http://schemas.microsoft.com/office/drawing/2014/main" id="{9CEF0E47-1886-4C69-BB87-1C06FC282EFA}"/>
                  </a:ext>
                </a:extLst>
              </p:cNvPr>
              <p:cNvSpPr txBox="1">
                <a:spLocks noRot="1" noChangeAspect="1" noMove="1" noResize="1" noEditPoints="1" noAdjustHandles="1" noChangeArrowheads="1" noChangeShapeType="1" noTextEdit="1"/>
              </p:cNvSpPr>
              <p:nvPr/>
            </p:nvSpPr>
            <p:spPr>
              <a:xfrm>
                <a:off x="7127354" y="3095550"/>
                <a:ext cx="2626552" cy="288477"/>
              </a:xfrm>
              <a:prstGeom prst="rect">
                <a:avLst/>
              </a:prstGeom>
              <a:blipFill>
                <a:blip r:embed="rId4"/>
                <a:stretch>
                  <a:fillRect l="-1392" t="-4255" r="-1392" b="-1489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9B06742-7138-454E-A613-95C1F7762135}"/>
                  </a:ext>
                </a:extLst>
              </p:cNvPr>
              <p:cNvSpPr txBox="1"/>
              <p:nvPr/>
            </p:nvSpPr>
            <p:spPr>
              <a:xfrm>
                <a:off x="7061631" y="3541550"/>
                <a:ext cx="2692275" cy="2884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𝐵</m:t>
                          </m:r>
                        </m:e>
                        <m:sub>
                          <m:r>
                            <a:rPr lang="en-GB" i="1" smtClean="0">
                              <a:latin typeface="Cambria Math" panose="02040503050406030204" pitchFamily="18" charset="0"/>
                              <a:ea typeface="Cambria Math" panose="02040503050406030204" pitchFamily="18" charset="0"/>
                            </a:rPr>
                            <m:t>𝛼</m:t>
                          </m:r>
                        </m:sub>
                      </m:sSub>
                      <m:d>
                        <m:dPr>
                          <m:ctrlPr>
                            <a:rPr lang="en-GB" b="0" i="1" smtClean="0">
                              <a:latin typeface="Cambria Math" panose="02040503050406030204" pitchFamily="18" charset="0"/>
                            </a:rPr>
                          </m:ctrlPr>
                        </m:dPr>
                        <m:e>
                          <m:r>
                            <a:rPr lang="en-GB" b="0" i="1" smtClean="0">
                              <a:latin typeface="Cambria Math" panose="02040503050406030204" pitchFamily="18" charset="0"/>
                            </a:rPr>
                            <m:t>𝑡</m:t>
                          </m:r>
                        </m:e>
                      </m:d>
                      <m:r>
                        <a:rPr lang="en-GB" b="0" i="1" smtClean="0">
                          <a:latin typeface="Cambria Math" panose="02040503050406030204" pitchFamily="18" charset="0"/>
                        </a:rPr>
                        <m:t>= </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𝑒</m:t>
                          </m:r>
                        </m:e>
                        <m:sup>
                          <m:r>
                            <a:rPr lang="en-GB" b="0" i="1" smtClean="0">
                              <a:latin typeface="Cambria Math" panose="02040503050406030204" pitchFamily="18" charset="0"/>
                            </a:rPr>
                            <m:t>𝑖</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𝐻</m:t>
                              </m:r>
                            </m:e>
                            <m:sub>
                              <m:r>
                                <a:rPr lang="en-GB" b="0" i="1" smtClean="0">
                                  <a:latin typeface="Cambria Math" panose="02040503050406030204" pitchFamily="18" charset="0"/>
                                </a:rPr>
                                <m:t>𝐸</m:t>
                              </m:r>
                            </m:sub>
                          </m:sSub>
                          <m:r>
                            <a:rPr lang="en-GB" b="0" i="1" smtClean="0">
                              <a:latin typeface="Cambria Math" panose="02040503050406030204" pitchFamily="18" charset="0"/>
                            </a:rPr>
                            <m:t>(</m:t>
                          </m:r>
                          <m:r>
                            <a:rPr lang="en-GB" b="0" i="1" smtClean="0">
                              <a:latin typeface="Cambria Math" panose="02040503050406030204" pitchFamily="18" charset="0"/>
                            </a:rPr>
                            <m:t>𝑡</m:t>
                          </m:r>
                          <m:r>
                            <a:rPr lang="en-GB" b="0" i="1" smtClean="0">
                              <a:latin typeface="Cambria Math" panose="02040503050406030204" pitchFamily="18" charset="0"/>
                            </a:rPr>
                            <m:t>)</m:t>
                          </m:r>
                        </m:sup>
                      </m:sSup>
                      <m:sSub>
                        <m:sSubPr>
                          <m:ctrlPr>
                            <a:rPr lang="en-GB" b="0" i="1" smtClean="0">
                              <a:latin typeface="Cambria Math" panose="02040503050406030204" pitchFamily="18" charset="0"/>
                            </a:rPr>
                          </m:ctrlPr>
                        </m:sSubPr>
                        <m:e>
                          <m:r>
                            <a:rPr lang="en-GB" b="0" i="1" smtClean="0">
                              <a:latin typeface="Cambria Math" panose="02040503050406030204" pitchFamily="18" charset="0"/>
                            </a:rPr>
                            <m:t>𝐵</m:t>
                          </m:r>
                        </m:e>
                        <m:sub>
                          <m:r>
                            <a:rPr lang="en-GB" b="0" i="1" smtClean="0">
                              <a:latin typeface="Cambria Math" panose="02040503050406030204" pitchFamily="18" charset="0"/>
                              <a:ea typeface="Cambria Math" panose="02040503050406030204" pitchFamily="18" charset="0"/>
                            </a:rPr>
                            <m:t>𝛼</m:t>
                          </m:r>
                        </m:sub>
                      </m:sSub>
                      <m:sSup>
                        <m:sSupPr>
                          <m:ctrlPr>
                            <a:rPr lang="en-GB" b="0" i="1" smtClean="0">
                              <a:latin typeface="Cambria Math" panose="02040503050406030204" pitchFamily="18" charset="0"/>
                            </a:rPr>
                          </m:ctrlPr>
                        </m:sSupPr>
                        <m:e>
                          <m:r>
                            <a:rPr lang="en-GB" b="0" i="1" smtClean="0">
                              <a:latin typeface="Cambria Math" panose="02040503050406030204" pitchFamily="18" charset="0"/>
                            </a:rPr>
                            <m:t>𝑒</m:t>
                          </m:r>
                        </m:e>
                        <m:sup>
                          <m:r>
                            <a:rPr lang="en-GB" b="0" i="1" smtClean="0">
                              <a:latin typeface="Cambria Math" panose="02040503050406030204" pitchFamily="18" charset="0"/>
                            </a:rPr>
                            <m:t>−</m:t>
                          </m:r>
                          <m:r>
                            <a:rPr lang="en-GB" b="0" i="1" smtClean="0">
                              <a:latin typeface="Cambria Math" panose="02040503050406030204" pitchFamily="18" charset="0"/>
                            </a:rPr>
                            <m:t>𝑖</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𝐻</m:t>
                              </m:r>
                            </m:e>
                            <m:sub>
                              <m:r>
                                <a:rPr lang="en-GB" b="0" i="1" smtClean="0">
                                  <a:latin typeface="Cambria Math" panose="02040503050406030204" pitchFamily="18" charset="0"/>
                                </a:rPr>
                                <m:t>𝐸</m:t>
                              </m:r>
                            </m:sub>
                          </m:sSub>
                          <m:r>
                            <a:rPr lang="en-GB" b="0" i="1" smtClean="0">
                              <a:latin typeface="Cambria Math" panose="02040503050406030204" pitchFamily="18" charset="0"/>
                            </a:rPr>
                            <m:t>(</m:t>
                          </m:r>
                          <m:r>
                            <a:rPr lang="en-GB" b="0" i="1" smtClean="0">
                              <a:latin typeface="Cambria Math" panose="02040503050406030204" pitchFamily="18" charset="0"/>
                            </a:rPr>
                            <m:t>𝑡</m:t>
                          </m:r>
                          <m:r>
                            <a:rPr lang="en-GB" b="0" i="1" smtClean="0">
                              <a:latin typeface="Cambria Math" panose="02040503050406030204" pitchFamily="18" charset="0"/>
                            </a:rPr>
                            <m:t>)</m:t>
                          </m:r>
                        </m:sup>
                      </m:sSup>
                    </m:oMath>
                  </m:oMathPara>
                </a14:m>
                <a:endParaRPr lang="en-GB"/>
              </a:p>
            </p:txBody>
          </p:sp>
        </mc:Choice>
        <mc:Fallback xmlns="">
          <p:sp>
            <p:nvSpPr>
              <p:cNvPr id="9" name="TextBox 8">
                <a:extLst>
                  <a:ext uri="{FF2B5EF4-FFF2-40B4-BE49-F238E27FC236}">
                    <a16:creationId xmlns:a16="http://schemas.microsoft.com/office/drawing/2014/main" id="{D9B06742-7138-454E-A613-95C1F7762135}"/>
                  </a:ext>
                </a:extLst>
              </p:cNvPr>
              <p:cNvSpPr txBox="1">
                <a:spLocks noRot="1" noChangeAspect="1" noMove="1" noResize="1" noEditPoints="1" noAdjustHandles="1" noChangeArrowheads="1" noChangeShapeType="1" noTextEdit="1"/>
              </p:cNvSpPr>
              <p:nvPr/>
            </p:nvSpPr>
            <p:spPr>
              <a:xfrm>
                <a:off x="7061631" y="3541550"/>
                <a:ext cx="2692275" cy="288477"/>
              </a:xfrm>
              <a:prstGeom prst="rect">
                <a:avLst/>
              </a:prstGeom>
              <a:blipFill>
                <a:blip r:embed="rId5"/>
                <a:stretch>
                  <a:fillRect l="-452" t="-4255" r="-452" b="-14894"/>
                </a:stretch>
              </a:blipFill>
            </p:spPr>
            <p:txBody>
              <a:bodyPr/>
              <a:lstStyle/>
              <a:p>
                <a:r>
                  <a:rPr lang="en-GB">
                    <a:noFill/>
                  </a:rPr>
                  <a:t> </a:t>
                </a:r>
              </a:p>
            </p:txBody>
          </p:sp>
        </mc:Fallback>
      </mc:AlternateContent>
      <p:sp>
        <p:nvSpPr>
          <p:cNvPr id="10" name="TextBox 9">
            <a:extLst>
              <a:ext uri="{FF2B5EF4-FFF2-40B4-BE49-F238E27FC236}">
                <a16:creationId xmlns:a16="http://schemas.microsoft.com/office/drawing/2014/main" id="{121ADC8D-EC55-461D-A266-5528C7E37DD9}"/>
              </a:ext>
            </a:extLst>
          </p:cNvPr>
          <p:cNvSpPr txBox="1"/>
          <p:nvPr/>
        </p:nvSpPr>
        <p:spPr>
          <a:xfrm>
            <a:off x="1002912" y="4640174"/>
            <a:ext cx="4385569" cy="369332"/>
          </a:xfrm>
          <a:prstGeom prst="rect">
            <a:avLst/>
          </a:prstGeom>
          <a:noFill/>
        </p:spPr>
        <p:txBody>
          <a:bodyPr wrap="square" rtlCol="0">
            <a:spAutoFit/>
          </a:bodyPr>
          <a:lstStyle/>
          <a:p>
            <a:r>
              <a:rPr lang="en-GB" b="1"/>
              <a:t>Environment correlation functions: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EFF56B2-2525-4A43-A7BE-709D99E8F9DD}"/>
                  </a:ext>
                </a:extLst>
              </p:cNvPr>
              <p:cNvSpPr txBox="1"/>
              <p:nvPr/>
            </p:nvSpPr>
            <p:spPr>
              <a:xfrm>
                <a:off x="5388480" y="4634434"/>
                <a:ext cx="4370684" cy="3563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𝐶</m:t>
                          </m:r>
                        </m:e>
                        <m:sub>
                          <m:r>
                            <a:rPr lang="en-GB" i="1" smtClean="0">
                              <a:latin typeface="Cambria Math" panose="02040503050406030204" pitchFamily="18" charset="0"/>
                              <a:ea typeface="Cambria Math" panose="02040503050406030204" pitchFamily="18" charset="0"/>
                            </a:rPr>
                            <m:t>𝛼𝛽</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d>
                            <m:dPr>
                              <m:begChr m:val="⟨"/>
                              <m:endChr m:val="⟩"/>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𝐵</m:t>
                                  </m:r>
                                </m:e>
                                <m:sub>
                                  <m:r>
                                    <a:rPr lang="en-GB" b="0" i="1" smtClean="0">
                                      <a:latin typeface="Cambria Math" panose="02040503050406030204" pitchFamily="18" charset="0"/>
                                      <a:ea typeface="Cambria Math" panose="02040503050406030204" pitchFamily="18" charset="0"/>
                                    </a:rPr>
                                    <m:t>𝛼</m:t>
                                  </m:r>
                                </m:sub>
                              </m:sSub>
                              <m:r>
                                <a:rPr lang="en-GB" b="0" i="1" smtClean="0">
                                  <a:latin typeface="Cambria Math" panose="02040503050406030204" pitchFamily="18" charset="0"/>
                                </a:rPr>
                                <m:t>(</m:t>
                              </m:r>
                              <m:r>
                                <a:rPr lang="en-GB" b="0" i="1" smtClean="0">
                                  <a:latin typeface="Cambria Math" panose="02040503050406030204" pitchFamily="18" charset="0"/>
                                </a:rPr>
                                <m:t>𝑡</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𝐵</m:t>
                                  </m:r>
                                </m:e>
                                <m:sub>
                                  <m:r>
                                    <a:rPr lang="en-GB" b="0" i="1" smtClean="0">
                                      <a:latin typeface="Cambria Math" panose="02040503050406030204" pitchFamily="18" charset="0"/>
                                      <a:ea typeface="Cambria Math" panose="02040503050406030204" pitchFamily="18" charset="0"/>
                                    </a:rPr>
                                    <m:t>𝛽</m:t>
                                  </m:r>
                                </m:sub>
                              </m:sSub>
                              <m:r>
                                <a:rPr lang="en-GB" b="0" i="1" smtClean="0">
                                  <a:latin typeface="Cambria Math" panose="02040503050406030204" pitchFamily="18" charset="0"/>
                                </a:rPr>
                                <m:t>(</m:t>
                              </m:r>
                              <m:r>
                                <a:rPr lang="en-GB" b="0" i="1" smtClean="0">
                                  <a:latin typeface="Cambria Math" panose="02040503050406030204" pitchFamily="18" charset="0"/>
                                </a:rPr>
                                <m:t>𝑠</m:t>
                              </m:r>
                              <m:r>
                                <a:rPr lang="en-GB" b="0" i="1" smtClean="0">
                                  <a:latin typeface="Cambria Math" panose="02040503050406030204" pitchFamily="18" charset="0"/>
                                </a:rPr>
                                <m:t>)</m:t>
                              </m:r>
                            </m:e>
                          </m:d>
                        </m:e>
                        <m:sub>
                          <m:r>
                            <a:rPr lang="en-GB" b="0" i="1" smtClean="0">
                              <a:latin typeface="Cambria Math" panose="02040503050406030204" pitchFamily="18" charset="0"/>
                            </a:rPr>
                            <m:t>𝐸</m:t>
                          </m:r>
                        </m:sub>
                      </m:sSub>
                      <m:r>
                        <a:rPr lang="en-GB" b="0" i="1" smtClean="0">
                          <a:latin typeface="Cambria Math" panose="02040503050406030204" pitchFamily="18" charset="0"/>
                        </a:rPr>
                        <m:t>=</m:t>
                      </m:r>
                      <m:r>
                        <a:rPr lang="en-GB" b="0" i="1" smtClean="0">
                          <a:latin typeface="Cambria Math" panose="02040503050406030204" pitchFamily="18" charset="0"/>
                        </a:rPr>
                        <m:t>𝑇𝑟</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𝐵</m:t>
                          </m:r>
                        </m:e>
                        <m:sub>
                          <m:r>
                            <a:rPr lang="en-GB" b="0" i="1" smtClean="0">
                              <a:latin typeface="Cambria Math" panose="02040503050406030204" pitchFamily="18" charset="0"/>
                              <a:ea typeface="Cambria Math" panose="02040503050406030204" pitchFamily="18" charset="0"/>
                            </a:rPr>
                            <m:t>𝛼</m:t>
                          </m:r>
                        </m:sub>
                      </m:sSub>
                      <m:r>
                        <a:rPr lang="en-GB" b="0" i="1" smtClean="0">
                          <a:latin typeface="Cambria Math" panose="02040503050406030204" pitchFamily="18" charset="0"/>
                        </a:rPr>
                        <m:t>(</m:t>
                      </m:r>
                      <m:r>
                        <a:rPr lang="en-GB" b="0" i="1" smtClean="0">
                          <a:latin typeface="Cambria Math" panose="02040503050406030204" pitchFamily="18" charset="0"/>
                        </a:rPr>
                        <m:t>𝑡</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𝐵</m:t>
                          </m:r>
                        </m:e>
                        <m:sub>
                          <m:r>
                            <a:rPr lang="en-GB" b="0" i="1" smtClean="0">
                              <a:latin typeface="Cambria Math" panose="02040503050406030204" pitchFamily="18" charset="0"/>
                              <a:ea typeface="Cambria Math" panose="02040503050406030204" pitchFamily="18" charset="0"/>
                            </a:rPr>
                            <m:t>𝛽</m:t>
                          </m:r>
                        </m:sub>
                      </m:sSub>
                      <m:r>
                        <a:rPr lang="en-GB" b="0" i="1" smtClean="0">
                          <a:latin typeface="Cambria Math" panose="02040503050406030204" pitchFamily="18" charset="0"/>
                        </a:rPr>
                        <m:t>(</m:t>
                      </m:r>
                      <m:r>
                        <a:rPr lang="en-GB" b="0" i="1" smtClean="0">
                          <a:latin typeface="Cambria Math" panose="02040503050406030204" pitchFamily="18" charset="0"/>
                        </a:rPr>
                        <m:t>𝑠</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𝜌</m:t>
                          </m:r>
                        </m:e>
                        <m:sub>
                          <m:r>
                            <a:rPr lang="en-GB" b="0" i="1" smtClean="0">
                              <a:latin typeface="Cambria Math" panose="02040503050406030204" pitchFamily="18" charset="0"/>
                            </a:rPr>
                            <m:t>𝐸</m:t>
                          </m:r>
                        </m:sub>
                      </m:sSub>
                      <m:r>
                        <a:rPr lang="en-GB" b="0" i="1" smtClean="0">
                          <a:latin typeface="Cambria Math" panose="02040503050406030204" pitchFamily="18" charset="0"/>
                        </a:rPr>
                        <m:t>)</m:t>
                      </m:r>
                    </m:oMath>
                  </m:oMathPara>
                </a14:m>
                <a:endParaRPr lang="en-GB"/>
              </a:p>
            </p:txBody>
          </p:sp>
        </mc:Choice>
        <mc:Fallback xmlns="">
          <p:sp>
            <p:nvSpPr>
              <p:cNvPr id="11" name="TextBox 10">
                <a:extLst>
                  <a:ext uri="{FF2B5EF4-FFF2-40B4-BE49-F238E27FC236}">
                    <a16:creationId xmlns:a16="http://schemas.microsoft.com/office/drawing/2014/main" id="{5EFF56B2-2525-4A43-A7BE-709D99E8F9DD}"/>
                  </a:ext>
                </a:extLst>
              </p:cNvPr>
              <p:cNvSpPr txBox="1">
                <a:spLocks noRot="1" noChangeAspect="1" noMove="1" noResize="1" noEditPoints="1" noAdjustHandles="1" noChangeArrowheads="1" noChangeShapeType="1" noTextEdit="1"/>
              </p:cNvSpPr>
              <p:nvPr/>
            </p:nvSpPr>
            <p:spPr>
              <a:xfrm>
                <a:off x="5388480" y="4634434"/>
                <a:ext cx="4370684" cy="356316"/>
              </a:xfrm>
              <a:prstGeom prst="rect">
                <a:avLst/>
              </a:prstGeom>
              <a:blipFill>
                <a:blip r:embed="rId6"/>
                <a:stretch>
                  <a:fillRect b="-1694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16C0F34-75C7-4A09-B641-AEC29E6186D6}"/>
                  </a:ext>
                </a:extLst>
              </p:cNvPr>
              <p:cNvSpPr txBox="1"/>
              <p:nvPr/>
            </p:nvSpPr>
            <p:spPr>
              <a:xfrm>
                <a:off x="5484297" y="5137283"/>
                <a:ext cx="5640903" cy="301749"/>
              </a:xfrm>
              <a:prstGeom prst="rect">
                <a:avLst/>
              </a:prstGeom>
              <a:noFill/>
            </p:spPr>
            <p:txBody>
              <a:bodyPr wrap="none" lIns="0" tIns="0" rIns="0" bIns="0" rtlCol="0">
                <a:spAutoFit/>
              </a:bodyPr>
              <a:lstStyle/>
              <a:p>
                <a14:m>
                  <m:oMath xmlns:m="http://schemas.openxmlformats.org/officeDocument/2006/math">
                    <m:d>
                      <m:dPr>
                        <m:begChr m:val="["/>
                        <m:endChr m:val="]"/>
                        <m:ctrlPr>
                          <a:rPr lang="en-GB" i="1" smtClean="0">
                            <a:latin typeface="Cambria Math" panose="02040503050406030204" pitchFamily="18" charset="0"/>
                          </a:rPr>
                        </m:ctrlPr>
                      </m:dPr>
                      <m:e>
                        <m:sSub>
                          <m:sSubPr>
                            <m:ctrlPr>
                              <a:rPr lang="en-GB" i="1" smtClean="0">
                                <a:latin typeface="Cambria Math" panose="02040503050406030204" pitchFamily="18" charset="0"/>
                              </a:rPr>
                            </m:ctrlPr>
                          </m:sSubPr>
                          <m:e>
                            <m:r>
                              <a:rPr lang="en-GB" b="0" i="1" smtClean="0">
                                <a:latin typeface="Cambria Math" panose="02040503050406030204" pitchFamily="18" charset="0"/>
                              </a:rPr>
                              <m:t>𝐻</m:t>
                            </m:r>
                          </m:e>
                          <m:sub>
                            <m:r>
                              <a:rPr lang="en-GB" b="0" i="1" smtClean="0">
                                <a:latin typeface="Cambria Math" panose="02040503050406030204" pitchFamily="18" charset="0"/>
                              </a:rPr>
                              <m:t>𝐸</m:t>
                            </m:r>
                          </m:sub>
                        </m:sSub>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𝜌</m:t>
                            </m:r>
                          </m:e>
                          <m:sub>
                            <m:r>
                              <a:rPr lang="en-GB" b="0" i="1" smtClean="0">
                                <a:latin typeface="Cambria Math" panose="02040503050406030204" pitchFamily="18" charset="0"/>
                              </a:rPr>
                              <m:t>𝐸</m:t>
                            </m:r>
                          </m:sub>
                        </m:sSub>
                      </m:e>
                    </m:d>
                    <m:r>
                      <a:rPr lang="en-GB" b="0" i="1" smtClean="0">
                        <a:latin typeface="Cambria Math" panose="02040503050406030204" pitchFamily="18" charset="0"/>
                      </a:rPr>
                      <m:t>=0   </m:t>
                    </m:r>
                    <m:r>
                      <a:rPr lang="en-GB" b="0" i="1" smtClean="0">
                        <a:latin typeface="Cambria Math" panose="02040503050406030204" pitchFamily="18" charset="0"/>
                        <a:ea typeface="Cambria Math" panose="02040503050406030204" pitchFamily="18" charset="0"/>
                      </a:rPr>
                      <m:t>⇒   </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𝐶</m:t>
                        </m:r>
                      </m:e>
                      <m:sub>
                        <m:r>
                          <a:rPr lang="en-GB" b="0" i="1" smtClean="0">
                            <a:latin typeface="Cambria Math" panose="02040503050406030204" pitchFamily="18" charset="0"/>
                            <a:ea typeface="Cambria Math" panose="02040503050406030204" pitchFamily="18" charset="0"/>
                          </a:rPr>
                          <m:t>𝛼𝛽</m:t>
                        </m:r>
                      </m:sub>
                    </m:sSub>
                  </m:oMath>
                </a14:m>
                <a:r>
                  <a:rPr lang="en-GB"/>
                  <a:t>= </a:t>
                </a:r>
                <a14:m>
                  <m:oMath xmlns:m="http://schemas.openxmlformats.org/officeDocument/2006/math">
                    <m:r>
                      <a:rPr lang="en-GB" i="1">
                        <a:latin typeface="Cambria Math" panose="02040503050406030204" pitchFamily="18" charset="0"/>
                      </a:rPr>
                      <m:t>𝑇𝑟</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𝐵</m:t>
                        </m:r>
                      </m:e>
                      <m:sub>
                        <m:r>
                          <a:rPr lang="en-GB" i="1">
                            <a:latin typeface="Cambria Math" panose="02040503050406030204" pitchFamily="18" charset="0"/>
                            <a:ea typeface="Cambria Math" panose="02040503050406030204" pitchFamily="18" charset="0"/>
                          </a:rPr>
                          <m:t>𝛼</m:t>
                        </m:r>
                      </m:sub>
                    </m:sSub>
                    <m:r>
                      <a:rPr lang="en-GB" i="1">
                        <a:latin typeface="Cambria Math" panose="02040503050406030204" pitchFamily="18" charset="0"/>
                      </a:rPr>
                      <m:t>(</m:t>
                    </m:r>
                    <m:r>
                      <a:rPr lang="en-GB" i="1">
                        <a:latin typeface="Cambria Math" panose="02040503050406030204" pitchFamily="18" charset="0"/>
                      </a:rPr>
                      <m:t>𝑡</m:t>
                    </m:r>
                    <m:r>
                      <a:rPr lang="en-GB" b="0" i="1" smtClean="0">
                        <a:latin typeface="Cambria Math" panose="02040503050406030204" pitchFamily="18" charset="0"/>
                      </a:rPr>
                      <m:t>−</m:t>
                    </m:r>
                    <m:r>
                      <a:rPr lang="en-GB" b="0" i="1" smtClean="0">
                        <a:latin typeface="Cambria Math" panose="02040503050406030204" pitchFamily="18" charset="0"/>
                      </a:rPr>
                      <m:t>𝑠</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𝐵</m:t>
                        </m:r>
                      </m:e>
                      <m:sub>
                        <m:r>
                          <a:rPr lang="en-GB" i="1">
                            <a:latin typeface="Cambria Math" panose="02040503050406030204" pitchFamily="18" charset="0"/>
                            <a:ea typeface="Cambria Math" panose="02040503050406030204" pitchFamily="18" charset="0"/>
                          </a:rPr>
                          <m:t>𝛽</m:t>
                        </m:r>
                      </m:sub>
                    </m:sSub>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𝜌</m:t>
                        </m:r>
                      </m:e>
                      <m:sub>
                        <m:r>
                          <a:rPr lang="en-GB" i="1">
                            <a:latin typeface="Cambria Math" panose="02040503050406030204" pitchFamily="18" charset="0"/>
                          </a:rPr>
                          <m:t>𝐸</m:t>
                        </m:r>
                      </m:sub>
                    </m:sSub>
                    <m:r>
                      <a:rPr lang="en-GB" i="1">
                        <a:latin typeface="Cambria Math" panose="02040503050406030204" pitchFamily="18" charset="0"/>
                      </a:rPr>
                      <m:t>)</m:t>
                    </m:r>
                    <m:r>
                      <a:rPr lang="en-GB" dirty="0">
                        <a:latin typeface="Cambria Math" panose="02040503050406030204" pitchFamily="18" charset="0"/>
                        <a:ea typeface="Cambria Math" panose="02040503050406030204" pitchFamily="18" charset="0"/>
                      </a:rPr>
                      <m:t>≡</m:t>
                    </m:r>
                    <m:sSub>
                      <m:sSubPr>
                        <m:ctrlPr>
                          <a:rPr lang="en-GB" i="1" dirty="0" smtClean="0">
                            <a:latin typeface="Cambria Math" panose="02040503050406030204" pitchFamily="18" charset="0"/>
                            <a:ea typeface="Cambria Math" panose="02040503050406030204" pitchFamily="18" charset="0"/>
                          </a:rPr>
                        </m:ctrlPr>
                      </m:sSubPr>
                      <m:e>
                        <m:r>
                          <a:rPr lang="en-GB" b="0" i="1" dirty="0" smtClean="0">
                            <a:latin typeface="Cambria Math" panose="02040503050406030204" pitchFamily="18" charset="0"/>
                            <a:ea typeface="Cambria Math" panose="02040503050406030204" pitchFamily="18" charset="0"/>
                          </a:rPr>
                          <m:t>𝐶</m:t>
                        </m:r>
                      </m:e>
                      <m:sub>
                        <m:r>
                          <a:rPr lang="en-GB" i="1" dirty="0" smtClean="0">
                            <a:latin typeface="Cambria Math" panose="02040503050406030204" pitchFamily="18" charset="0"/>
                            <a:ea typeface="Cambria Math" panose="02040503050406030204" pitchFamily="18" charset="0"/>
                          </a:rPr>
                          <m:t>𝛼𝛽</m:t>
                        </m:r>
                      </m:sub>
                    </m:sSub>
                    <m:r>
                      <a:rPr lang="en-GB" b="0" i="1" dirty="0" smtClean="0">
                        <a:latin typeface="Cambria Math" panose="02040503050406030204" pitchFamily="18" charset="0"/>
                        <a:ea typeface="Cambria Math" panose="02040503050406030204" pitchFamily="18" charset="0"/>
                      </a:rPr>
                      <m:t>(</m:t>
                    </m:r>
                    <m:r>
                      <a:rPr lang="en-GB" b="0" i="1" dirty="0" smtClean="0">
                        <a:latin typeface="Cambria Math" panose="02040503050406030204" pitchFamily="18" charset="0"/>
                        <a:ea typeface="Cambria Math" panose="02040503050406030204" pitchFamily="18" charset="0"/>
                      </a:rPr>
                      <m:t>𝑡</m:t>
                    </m:r>
                    <m:r>
                      <a:rPr lang="en-GB" b="0" i="1" dirty="0" smtClean="0">
                        <a:latin typeface="Cambria Math" panose="02040503050406030204" pitchFamily="18" charset="0"/>
                        <a:ea typeface="Cambria Math" panose="02040503050406030204" pitchFamily="18" charset="0"/>
                      </a:rPr>
                      <m:t>−</m:t>
                    </m:r>
                    <m:r>
                      <a:rPr lang="en-GB" b="0" i="1" dirty="0" smtClean="0">
                        <a:latin typeface="Cambria Math" panose="02040503050406030204" pitchFamily="18" charset="0"/>
                        <a:ea typeface="Cambria Math" panose="02040503050406030204" pitchFamily="18" charset="0"/>
                      </a:rPr>
                      <m:t>𝑠</m:t>
                    </m:r>
                    <m:r>
                      <a:rPr lang="en-GB" b="0" i="1" dirty="0" smtClean="0">
                        <a:latin typeface="Cambria Math" panose="02040503050406030204" pitchFamily="18" charset="0"/>
                        <a:ea typeface="Cambria Math" panose="02040503050406030204" pitchFamily="18" charset="0"/>
                      </a:rPr>
                      <m:t>)</m:t>
                    </m:r>
                  </m:oMath>
                </a14:m>
                <a:endParaRPr lang="en-GB"/>
              </a:p>
            </p:txBody>
          </p:sp>
        </mc:Choice>
        <mc:Fallback xmlns="">
          <p:sp>
            <p:nvSpPr>
              <p:cNvPr id="14" name="TextBox 13">
                <a:extLst>
                  <a:ext uri="{FF2B5EF4-FFF2-40B4-BE49-F238E27FC236}">
                    <a16:creationId xmlns:a16="http://schemas.microsoft.com/office/drawing/2014/main" id="{916C0F34-75C7-4A09-B641-AEC29E6186D6}"/>
                  </a:ext>
                </a:extLst>
              </p:cNvPr>
              <p:cNvSpPr txBox="1">
                <a:spLocks noRot="1" noChangeAspect="1" noMove="1" noResize="1" noEditPoints="1" noAdjustHandles="1" noChangeArrowheads="1" noChangeShapeType="1" noTextEdit="1"/>
              </p:cNvSpPr>
              <p:nvPr/>
            </p:nvSpPr>
            <p:spPr>
              <a:xfrm>
                <a:off x="5484297" y="5137283"/>
                <a:ext cx="5640903" cy="301749"/>
              </a:xfrm>
              <a:prstGeom prst="rect">
                <a:avLst/>
              </a:prstGeom>
              <a:blipFill>
                <a:blip r:embed="rId7"/>
                <a:stretch>
                  <a:fillRect l="-108" t="-28571" r="-1081" b="-36735"/>
                </a:stretch>
              </a:blipFill>
            </p:spPr>
            <p:txBody>
              <a:bodyPr/>
              <a:lstStyle/>
              <a:p>
                <a:r>
                  <a:rPr lang="en-GB">
                    <a:noFill/>
                  </a:rPr>
                  <a:t> </a:t>
                </a:r>
              </a:p>
            </p:txBody>
          </p:sp>
        </mc:Fallback>
      </mc:AlternateContent>
      <p:sp>
        <p:nvSpPr>
          <p:cNvPr id="12" name="Slide Number Placeholder 11">
            <a:extLst>
              <a:ext uri="{FF2B5EF4-FFF2-40B4-BE49-F238E27FC236}">
                <a16:creationId xmlns:a16="http://schemas.microsoft.com/office/drawing/2014/main" id="{DFA373FF-1370-4754-9ED2-09E5CEA8A74E}"/>
              </a:ext>
            </a:extLst>
          </p:cNvPr>
          <p:cNvSpPr>
            <a:spLocks noGrp="1"/>
          </p:cNvSpPr>
          <p:nvPr>
            <p:ph type="sldNum" sz="quarter" idx="12"/>
          </p:nvPr>
        </p:nvSpPr>
        <p:spPr/>
        <p:txBody>
          <a:bodyPr/>
          <a:lstStyle/>
          <a:p>
            <a:fld id="{34B7E4EF-A1BD-40F4-AB7B-04F084DD991D}" type="slidenum">
              <a:rPr lang="en-US" sz="1600" smtClean="0"/>
              <a:t>7</a:t>
            </a:fld>
            <a:endParaRPr lang="en-US" sz="1600"/>
          </a:p>
        </p:txBody>
      </p:sp>
    </p:spTree>
    <p:extLst>
      <p:ext uri="{BB962C8B-B14F-4D97-AF65-F5344CB8AC3E}">
        <p14:creationId xmlns:p14="http://schemas.microsoft.com/office/powerpoint/2010/main" val="2917051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B6FC497-95B5-4370-92F3-7569BDB6048E}"/>
              </a:ext>
            </a:extLst>
          </p:cNvPr>
          <p:cNvSpPr>
            <a:spLocks noGrp="1"/>
          </p:cNvSpPr>
          <p:nvPr>
            <p:ph type="title"/>
          </p:nvPr>
        </p:nvSpPr>
        <p:spPr>
          <a:xfrm>
            <a:off x="1066800" y="642938"/>
            <a:ext cx="10058400" cy="1371600"/>
          </a:xfrm>
        </p:spPr>
        <p:txBody>
          <a:bodyPr/>
          <a:lstStyle/>
          <a:p>
            <a:pPr algn="ctr"/>
            <a:r>
              <a:rPr lang="en-GB"/>
              <a:t>Markovian master equations contd.</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E592670-45B7-46A0-83BF-43FDAB7A5A83}"/>
                  </a:ext>
                </a:extLst>
              </p:cNvPr>
              <p:cNvSpPr txBox="1"/>
              <p:nvPr/>
            </p:nvSpPr>
            <p:spPr>
              <a:xfrm>
                <a:off x="1772797" y="2014538"/>
                <a:ext cx="8646406" cy="7086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 </m:t>
                      </m:r>
                      <m:f>
                        <m:fPr>
                          <m:ctrlPr>
                            <a:rPr lang="en-GB" i="1" smtClean="0">
                              <a:latin typeface="Cambria Math" panose="02040503050406030204" pitchFamily="18" charset="0"/>
                              <a:ea typeface="Cambria Math" panose="02040503050406030204" pitchFamily="18" charset="0"/>
                            </a:rPr>
                          </m:ctrlPr>
                        </m:fPr>
                        <m:num>
                          <m:r>
                            <a:rPr lang="en-GB" i="1" smtClean="0">
                              <a:latin typeface="Cambria Math" panose="02040503050406030204" pitchFamily="18" charset="0"/>
                              <a:ea typeface="Cambria Math" panose="02040503050406030204" pitchFamily="18" charset="0"/>
                            </a:rPr>
                            <m:t>𝜕</m:t>
                          </m:r>
                          <m:sSub>
                            <m:sSubPr>
                              <m:ctrlPr>
                                <a:rPr lang="en-GB" i="1" smtClean="0">
                                  <a:latin typeface="Cambria Math" panose="02040503050406030204" pitchFamily="18" charset="0"/>
                                  <a:ea typeface="Cambria Math" panose="02040503050406030204" pitchFamily="18" charset="0"/>
                                </a:rPr>
                              </m:ctrlPr>
                            </m:sSubPr>
                            <m:e>
                              <m:acc>
                                <m:accPr>
                                  <m:chr m:val="̃"/>
                                  <m:ctrlPr>
                                    <a:rPr lang="en-GB" i="1" smtClean="0">
                                      <a:latin typeface="Cambria Math" panose="02040503050406030204" pitchFamily="18" charset="0"/>
                                      <a:ea typeface="Cambria Math" panose="02040503050406030204" pitchFamily="18" charset="0"/>
                                    </a:rPr>
                                  </m:ctrlPr>
                                </m:accPr>
                                <m:e>
                                  <m:r>
                                    <a:rPr lang="en-GB" i="1" smtClean="0">
                                      <a:latin typeface="Cambria Math" panose="02040503050406030204" pitchFamily="18" charset="0"/>
                                      <a:ea typeface="Cambria Math" panose="02040503050406030204" pitchFamily="18" charset="0"/>
                                    </a:rPr>
                                    <m:t>𝜌</m:t>
                                  </m:r>
                                </m:e>
                              </m:acc>
                            </m:e>
                            <m:sub>
                              <m:r>
                                <a:rPr lang="en-GB" b="0" i="1" smtClean="0">
                                  <a:latin typeface="Cambria Math" panose="02040503050406030204" pitchFamily="18" charset="0"/>
                                  <a:ea typeface="Cambria Math" panose="02040503050406030204" pitchFamily="18" charset="0"/>
                                </a:rPr>
                                <m:t>𝑆</m:t>
                              </m:r>
                            </m:sub>
                          </m:sSub>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num>
                        <m:den>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den>
                      </m:f>
                      <m:r>
                        <a:rPr lang="en-GB" b="0" i="1" smtClean="0">
                          <a:latin typeface="Cambria Math" panose="02040503050406030204" pitchFamily="18" charset="0"/>
                          <a:ea typeface="Cambria Math" panose="02040503050406030204" pitchFamily="18" charset="0"/>
                        </a:rPr>
                        <m:t>=−</m:t>
                      </m:r>
                      <m:nary>
                        <m:naryPr>
                          <m:chr m:val="∑"/>
                          <m:supHide m:val="on"/>
                          <m:ctrlPr>
                            <a:rPr lang="en-GB" b="0" i="1" smtClean="0">
                              <a:latin typeface="Cambria Math" panose="02040503050406030204" pitchFamily="18" charset="0"/>
                              <a:ea typeface="Cambria Math" panose="02040503050406030204" pitchFamily="18" charset="0"/>
                            </a:rPr>
                          </m:ctrlPr>
                        </m:naryPr>
                        <m:sub>
                          <m:r>
                            <m:rPr>
                              <m:brk m:alnAt="7"/>
                            </m:rPr>
                            <a:rPr lang="en-GB" b="0" i="1" smtClean="0">
                              <a:latin typeface="Cambria Math" panose="02040503050406030204" pitchFamily="18" charset="0"/>
                              <a:ea typeface="Cambria Math" panose="02040503050406030204" pitchFamily="18" charset="0"/>
                            </a:rPr>
                            <m:t>𝛼</m:t>
                          </m:r>
                          <m:r>
                            <a:rPr lang="en-GB" b="0" i="1" smtClean="0">
                              <a:latin typeface="Cambria Math" panose="02040503050406030204" pitchFamily="18" charset="0"/>
                              <a:ea typeface="Cambria Math" panose="02040503050406030204" pitchFamily="18" charset="0"/>
                            </a:rPr>
                            <m:t>𝛽</m:t>
                          </m:r>
                        </m:sub>
                        <m:sup/>
                        <m:e>
                          <m:nary>
                            <m:naryPr>
                              <m:ctrlPr>
                                <a:rPr lang="en-GB" b="0" i="1" smtClean="0">
                                  <a:latin typeface="Cambria Math" panose="02040503050406030204" pitchFamily="18" charset="0"/>
                                  <a:ea typeface="Cambria Math" panose="02040503050406030204" pitchFamily="18" charset="0"/>
                                </a:rPr>
                              </m:ctrlPr>
                            </m:naryPr>
                            <m:sub>
                              <m:r>
                                <m:rPr>
                                  <m:brk m:alnAt="23"/>
                                </m:rPr>
                                <a:rPr lang="en-GB" b="0" i="1" smtClean="0">
                                  <a:latin typeface="Cambria Math" panose="02040503050406030204" pitchFamily="18" charset="0"/>
                                  <a:ea typeface="Cambria Math" panose="02040503050406030204" pitchFamily="18" charset="0"/>
                                </a:rPr>
                                <m:t>0</m:t>
                              </m:r>
                            </m:sub>
                            <m:sup>
                              <m:r>
                                <a:rPr lang="en-GB" b="0" i="1" smtClean="0">
                                  <a:latin typeface="Cambria Math" panose="02040503050406030204" pitchFamily="18" charset="0"/>
                                  <a:ea typeface="Cambria Math" panose="02040503050406030204" pitchFamily="18" charset="0"/>
                                </a:rPr>
                                <m:t>∞</m:t>
                              </m:r>
                            </m:sup>
                            <m:e>
                              <m:r>
                                <a:rPr lang="en-GB" b="0" i="1" smtClean="0">
                                  <a:latin typeface="Cambria Math" panose="02040503050406030204" pitchFamily="18" charset="0"/>
                                  <a:ea typeface="Cambria Math" panose="02040503050406030204" pitchFamily="18" charset="0"/>
                                </a:rPr>
                                <m:t>𝑑</m:t>
                              </m:r>
                              <m:r>
                                <a:rPr lang="en-GB" b="0" i="1" smtClean="0">
                                  <a:latin typeface="Cambria Math" panose="02040503050406030204" pitchFamily="18" charset="0"/>
                                  <a:ea typeface="Cambria Math" panose="02040503050406030204" pitchFamily="18" charset="0"/>
                                </a:rPr>
                                <m:t>𝜏</m:t>
                              </m:r>
                              <m:r>
                                <a:rPr lang="en-GB" b="0" i="1" smtClean="0">
                                  <a:latin typeface="Cambria Math" panose="02040503050406030204" pitchFamily="18" charset="0"/>
                                  <a:ea typeface="Cambria Math" panose="02040503050406030204" pitchFamily="18" charset="0"/>
                                </a:rPr>
                                <m:t> </m:t>
                              </m:r>
                              <m:d>
                                <m:dPr>
                                  <m:ctrlPr>
                                    <a:rPr lang="en-GB" b="0" i="1" smtClean="0">
                                      <a:latin typeface="Cambria Math" panose="02040503050406030204" pitchFamily="18" charset="0"/>
                                      <a:ea typeface="Cambria Math" panose="02040503050406030204" pitchFamily="18" charset="0"/>
                                    </a:rPr>
                                  </m:ctrlPr>
                                </m:dPr>
                                <m:e>
                                  <m:d>
                                    <m:dPr>
                                      <m:begChr m:val="["/>
                                      <m:endChr m:val="]"/>
                                      <m:ctrlPr>
                                        <a:rPr lang="en-GB" b="0" i="1" smtClean="0">
                                          <a:latin typeface="Cambria Math" panose="02040503050406030204" pitchFamily="18" charset="0"/>
                                          <a:ea typeface="Cambria Math" panose="02040503050406030204" pitchFamily="18" charset="0"/>
                                        </a:rPr>
                                      </m:ctrlPr>
                                    </m:dPr>
                                    <m:e>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𝐴</m:t>
                                          </m:r>
                                        </m:e>
                                        <m:sub>
                                          <m:r>
                                            <a:rPr lang="en-GB" b="0" i="1" smtClean="0">
                                              <a:latin typeface="Cambria Math" panose="02040503050406030204" pitchFamily="18" charset="0"/>
                                              <a:ea typeface="Cambria Math" panose="02040503050406030204" pitchFamily="18" charset="0"/>
                                            </a:rPr>
                                            <m:t>𝛼</m:t>
                                          </m:r>
                                        </m:sub>
                                      </m:sSub>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𝑡</m:t>
                                          </m:r>
                                        </m:e>
                                      </m:d>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𝐴</m:t>
                                          </m:r>
                                        </m:e>
                                        <m:sub>
                                          <m:r>
                                            <a:rPr lang="en-GB" b="0" i="1" smtClean="0">
                                              <a:latin typeface="Cambria Math" panose="02040503050406030204" pitchFamily="18" charset="0"/>
                                              <a:ea typeface="Cambria Math" panose="02040503050406030204" pitchFamily="18" charset="0"/>
                                            </a:rPr>
                                            <m:t>𝛽</m:t>
                                          </m:r>
                                        </m:sub>
                                      </m:sSub>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𝜏</m:t>
                                      </m:r>
                                      <m:r>
                                        <a:rPr lang="en-GB" b="0" i="1" smtClean="0">
                                          <a:latin typeface="Cambria Math" panose="02040503050406030204" pitchFamily="18" charset="0"/>
                                          <a:ea typeface="Cambria Math" panose="02040503050406030204" pitchFamily="18" charset="0"/>
                                        </a:rPr>
                                        <m:t>)</m:t>
                                      </m:r>
                                      <m:acc>
                                        <m:accPr>
                                          <m:chr m:val="̃"/>
                                          <m:ctrlPr>
                                            <a:rPr lang="en-GB" b="0" i="1" smtClean="0">
                                              <a:latin typeface="Cambria Math" panose="02040503050406030204" pitchFamily="18" charset="0"/>
                                              <a:ea typeface="Cambria Math" panose="02040503050406030204" pitchFamily="18" charset="0"/>
                                            </a:rPr>
                                          </m:ctrlPr>
                                        </m:accPr>
                                        <m:e>
                                          <m:r>
                                            <a:rPr lang="en-GB" b="0" i="1" smtClean="0">
                                              <a:latin typeface="Cambria Math" panose="02040503050406030204" pitchFamily="18" charset="0"/>
                                              <a:ea typeface="Cambria Math" panose="02040503050406030204" pitchFamily="18" charset="0"/>
                                            </a:rPr>
                                            <m:t>𝜌</m:t>
                                          </m:r>
                                        </m:e>
                                      </m:acc>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e>
                                  </m:d>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𝐶</m:t>
                                      </m:r>
                                    </m:e>
                                    <m:sub>
                                      <m:r>
                                        <a:rPr lang="en-GB" b="0" i="1" smtClean="0">
                                          <a:latin typeface="Cambria Math" panose="02040503050406030204" pitchFamily="18" charset="0"/>
                                          <a:ea typeface="Cambria Math" panose="02040503050406030204" pitchFamily="18" charset="0"/>
                                        </a:rPr>
                                        <m:t>𝛼𝛽</m:t>
                                      </m:r>
                                    </m:sub>
                                  </m:sSub>
                                  <m:r>
                                    <a:rPr lang="en-GB" b="0" i="1" smtClean="0">
                                      <a:latin typeface="Cambria Math" panose="02040503050406030204" pitchFamily="18" charset="0"/>
                                      <a:ea typeface="Cambria Math" panose="02040503050406030204" pitchFamily="18" charset="0"/>
                                    </a:rPr>
                                    <m:t>+</m:t>
                                  </m:r>
                                  <m:d>
                                    <m:dPr>
                                      <m:begChr m:val="["/>
                                      <m:endChr m:val="]"/>
                                      <m:ctrlPr>
                                        <a:rPr lang="en-GB" b="0" i="1" smtClean="0">
                                          <a:latin typeface="Cambria Math" panose="02040503050406030204" pitchFamily="18" charset="0"/>
                                          <a:ea typeface="Cambria Math" panose="02040503050406030204" pitchFamily="18" charset="0"/>
                                        </a:rPr>
                                      </m:ctrlPr>
                                    </m:dPr>
                                    <m:e>
                                      <m:sSub>
                                        <m:sSubPr>
                                          <m:ctrlPr>
                                            <a:rPr lang="en-GB" b="0" i="1" smtClean="0">
                                              <a:latin typeface="Cambria Math" panose="02040503050406030204" pitchFamily="18" charset="0"/>
                                              <a:ea typeface="Cambria Math" panose="02040503050406030204" pitchFamily="18" charset="0"/>
                                            </a:rPr>
                                          </m:ctrlPr>
                                        </m:sSubPr>
                                        <m:e>
                                          <m:acc>
                                            <m:accPr>
                                              <m:chr m:val="̃"/>
                                              <m:ctrlPr>
                                                <a:rPr lang="en-GB" b="0" i="1" smtClean="0">
                                                  <a:latin typeface="Cambria Math" panose="02040503050406030204" pitchFamily="18" charset="0"/>
                                                  <a:ea typeface="Cambria Math" panose="02040503050406030204" pitchFamily="18" charset="0"/>
                                                </a:rPr>
                                              </m:ctrlPr>
                                            </m:accPr>
                                            <m:e>
                                              <m:r>
                                                <a:rPr lang="en-GB" b="0" i="1" smtClean="0">
                                                  <a:latin typeface="Cambria Math" panose="02040503050406030204" pitchFamily="18" charset="0"/>
                                                  <a:ea typeface="Cambria Math" panose="02040503050406030204" pitchFamily="18" charset="0"/>
                                                </a:rPr>
                                                <m:t>𝜌</m:t>
                                              </m:r>
                                            </m:e>
                                          </m:acc>
                                        </m:e>
                                        <m:sub>
                                          <m:r>
                                            <a:rPr lang="en-GB" b="0" i="1" smtClean="0">
                                              <a:latin typeface="Cambria Math" panose="02040503050406030204" pitchFamily="18" charset="0"/>
                                              <a:ea typeface="Cambria Math" panose="02040503050406030204" pitchFamily="18" charset="0"/>
                                            </a:rPr>
                                            <m:t>𝑆</m:t>
                                          </m:r>
                                        </m:sub>
                                      </m:sSub>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𝑡</m:t>
                                          </m:r>
                                        </m:e>
                                      </m:d>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𝐴</m:t>
                                          </m:r>
                                        </m:e>
                                        <m:sub>
                                          <m:r>
                                            <a:rPr lang="en-GB" b="0" i="1" smtClean="0">
                                              <a:latin typeface="Cambria Math" panose="02040503050406030204" pitchFamily="18" charset="0"/>
                                              <a:ea typeface="Cambria Math" panose="02040503050406030204" pitchFamily="18" charset="0"/>
                                            </a:rPr>
                                            <m:t>𝛽</m:t>
                                          </m:r>
                                        </m:sub>
                                      </m:sSub>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𝜏</m:t>
                                          </m:r>
                                        </m:e>
                                      </m:d>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𝐴</m:t>
                                          </m:r>
                                        </m:e>
                                        <m:sub>
                                          <m:r>
                                            <a:rPr lang="en-GB" b="0" i="1" smtClean="0">
                                              <a:latin typeface="Cambria Math" panose="02040503050406030204" pitchFamily="18" charset="0"/>
                                              <a:ea typeface="Cambria Math" panose="02040503050406030204" pitchFamily="18" charset="0"/>
                                            </a:rPr>
                                            <m:t>𝛼</m:t>
                                          </m:r>
                                        </m:sub>
                                      </m:sSub>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𝑡</m:t>
                                          </m:r>
                                        </m:e>
                                      </m:d>
                                    </m:e>
                                  </m:d>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𝐶</m:t>
                                      </m:r>
                                    </m:e>
                                    <m:sub>
                                      <m:r>
                                        <a:rPr lang="en-GB" b="0" i="1" smtClean="0">
                                          <a:latin typeface="Cambria Math" panose="02040503050406030204" pitchFamily="18" charset="0"/>
                                          <a:ea typeface="Cambria Math" panose="02040503050406030204" pitchFamily="18" charset="0"/>
                                        </a:rPr>
                                        <m:t>𝛽𝛼</m:t>
                                      </m:r>
                                    </m:sub>
                                  </m:sSub>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𝜏</m:t>
                                  </m:r>
                                  <m:r>
                                    <a:rPr lang="en-GB" b="0" i="1" smtClean="0">
                                      <a:latin typeface="Cambria Math" panose="02040503050406030204" pitchFamily="18" charset="0"/>
                                      <a:ea typeface="Cambria Math" panose="02040503050406030204" pitchFamily="18" charset="0"/>
                                    </a:rPr>
                                    <m:t>)</m:t>
                                  </m:r>
                                </m:e>
                              </m:d>
                            </m:e>
                          </m:nary>
                        </m:e>
                      </m:nary>
                    </m:oMath>
                  </m:oMathPara>
                </a14:m>
                <a:endParaRPr lang="en-GB"/>
              </a:p>
            </p:txBody>
          </p:sp>
        </mc:Choice>
        <mc:Fallback xmlns="">
          <p:sp>
            <p:nvSpPr>
              <p:cNvPr id="2" name="TextBox 1">
                <a:extLst>
                  <a:ext uri="{FF2B5EF4-FFF2-40B4-BE49-F238E27FC236}">
                    <a16:creationId xmlns:a16="http://schemas.microsoft.com/office/drawing/2014/main" id="{1E592670-45B7-46A0-83BF-43FDAB7A5A83}"/>
                  </a:ext>
                </a:extLst>
              </p:cNvPr>
              <p:cNvSpPr txBox="1">
                <a:spLocks noRot="1" noChangeAspect="1" noMove="1" noResize="1" noEditPoints="1" noAdjustHandles="1" noChangeArrowheads="1" noChangeShapeType="1" noTextEdit="1"/>
              </p:cNvSpPr>
              <p:nvPr/>
            </p:nvSpPr>
            <p:spPr>
              <a:xfrm>
                <a:off x="1772797" y="2014538"/>
                <a:ext cx="8646406" cy="708656"/>
              </a:xfrm>
              <a:prstGeom prst="rect">
                <a:avLst/>
              </a:prstGeom>
              <a:blipFill>
                <a:blip r:embed="rId2"/>
                <a:stretch>
                  <a:fillRect/>
                </a:stretch>
              </a:blipFill>
            </p:spPr>
            <p:txBody>
              <a:bodyPr/>
              <a:lstStyle/>
              <a:p>
                <a:r>
                  <a:rPr lang="en-GB">
                    <a:noFill/>
                  </a:rPr>
                  <a:t> </a:t>
                </a:r>
              </a:p>
            </p:txBody>
          </p:sp>
        </mc:Fallback>
      </mc:AlternateContent>
      <p:sp>
        <p:nvSpPr>
          <p:cNvPr id="15" name="TextBox 14">
            <a:extLst>
              <a:ext uri="{FF2B5EF4-FFF2-40B4-BE49-F238E27FC236}">
                <a16:creationId xmlns:a16="http://schemas.microsoft.com/office/drawing/2014/main" id="{C3A16273-A931-4999-836A-75C041F722AA}"/>
              </a:ext>
            </a:extLst>
          </p:cNvPr>
          <p:cNvSpPr txBox="1"/>
          <p:nvPr/>
        </p:nvSpPr>
        <p:spPr>
          <a:xfrm>
            <a:off x="4136996" y="3110715"/>
            <a:ext cx="1065320" cy="369332"/>
          </a:xfrm>
          <a:prstGeom prst="rect">
            <a:avLst/>
          </a:prstGeom>
          <a:noFill/>
        </p:spPr>
        <p:txBody>
          <a:bodyPr wrap="square" rtlCol="0">
            <a:spAutoFit/>
          </a:bodyPr>
          <a:lstStyle/>
          <a:p>
            <a:r>
              <a:rPr lang="en-GB"/>
              <a:t>Recall: </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E3BD6CC-AE7C-49AC-8AB7-DEBE7579D695}"/>
                  </a:ext>
                </a:extLst>
              </p:cNvPr>
              <p:cNvSpPr txBox="1"/>
              <p:nvPr/>
            </p:nvSpPr>
            <p:spPr>
              <a:xfrm>
                <a:off x="5113537" y="3133406"/>
                <a:ext cx="2849242" cy="2955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acc>
                            <m:accPr>
                              <m:chr m:val="̃"/>
                              <m:ctrlPr>
                                <a:rPr lang="en-GB" i="1" smtClean="0">
                                  <a:latin typeface="Cambria Math" panose="02040503050406030204" pitchFamily="18" charset="0"/>
                                </a:rPr>
                              </m:ctrlPr>
                            </m:accPr>
                            <m:e>
                              <m:r>
                                <a:rPr lang="en-GB" i="1" smtClean="0">
                                  <a:latin typeface="Cambria Math" panose="02040503050406030204" pitchFamily="18" charset="0"/>
                                  <a:ea typeface="Cambria Math" panose="02040503050406030204" pitchFamily="18" charset="0"/>
                                </a:rPr>
                                <m:t>𝜌</m:t>
                              </m:r>
                            </m:e>
                          </m:acc>
                        </m:e>
                        <m:sub>
                          <m:r>
                            <a:rPr lang="en-GB" b="0" i="1" smtClean="0">
                              <a:latin typeface="Cambria Math" panose="02040503050406030204" pitchFamily="18" charset="0"/>
                            </a:rPr>
                            <m:t>𝑆</m:t>
                          </m:r>
                        </m:sub>
                      </m:sSub>
                      <m:d>
                        <m:dPr>
                          <m:ctrlPr>
                            <a:rPr lang="en-GB" b="0" i="1" smtClean="0">
                              <a:latin typeface="Cambria Math" panose="02040503050406030204" pitchFamily="18" charset="0"/>
                            </a:rPr>
                          </m:ctrlPr>
                        </m:dPr>
                        <m:e>
                          <m:r>
                            <a:rPr lang="en-GB" b="0" i="1" smtClean="0">
                              <a:latin typeface="Cambria Math" panose="02040503050406030204" pitchFamily="18" charset="0"/>
                            </a:rPr>
                            <m:t>𝑡</m:t>
                          </m:r>
                        </m:e>
                      </m:d>
                      <m:r>
                        <a:rPr lang="en-GB" b="0" i="1" smtClean="0">
                          <a:latin typeface="Cambria Math" panose="02040503050406030204" pitchFamily="18" charset="0"/>
                        </a:rPr>
                        <m:t>= </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𝑒</m:t>
                          </m:r>
                        </m:e>
                        <m:sup>
                          <m:r>
                            <a:rPr lang="en-GB" b="0" i="1" smtClean="0">
                              <a:latin typeface="Cambria Math" panose="02040503050406030204" pitchFamily="18" charset="0"/>
                            </a:rPr>
                            <m:t>𝑖</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𝐻</m:t>
                              </m:r>
                            </m:e>
                            <m:sub>
                              <m:r>
                                <a:rPr lang="en-GB" b="0" i="1" smtClean="0">
                                  <a:latin typeface="Cambria Math" panose="02040503050406030204" pitchFamily="18" charset="0"/>
                                </a:rPr>
                                <m:t>𝑆</m:t>
                              </m:r>
                            </m:sub>
                          </m:sSub>
                          <m:d>
                            <m:dPr>
                              <m:ctrlPr>
                                <a:rPr lang="en-GB" b="0" i="1" smtClean="0">
                                  <a:latin typeface="Cambria Math" panose="02040503050406030204" pitchFamily="18" charset="0"/>
                                </a:rPr>
                              </m:ctrlPr>
                            </m:dPr>
                            <m:e>
                              <m:r>
                                <a:rPr lang="en-GB" b="0" i="1" smtClean="0">
                                  <a:latin typeface="Cambria Math" panose="02040503050406030204" pitchFamily="18" charset="0"/>
                                </a:rPr>
                                <m:t>𝑡</m:t>
                              </m:r>
                            </m:e>
                          </m:d>
                        </m:sup>
                      </m:sSup>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𝜌</m:t>
                          </m:r>
                        </m:e>
                        <m:sub>
                          <m:r>
                            <a:rPr lang="en-GB" b="0" i="1" smtClean="0">
                              <a:latin typeface="Cambria Math" panose="02040503050406030204" pitchFamily="18" charset="0"/>
                            </a:rPr>
                            <m:t>𝑆</m:t>
                          </m:r>
                        </m:sub>
                      </m:sSub>
                      <m:r>
                        <a:rPr lang="en-GB" b="0" i="1" smtClean="0">
                          <a:latin typeface="Cambria Math" panose="02040503050406030204" pitchFamily="18" charset="0"/>
                        </a:rPr>
                        <m:t>(</m:t>
                      </m:r>
                      <m:r>
                        <a:rPr lang="en-GB" b="0" i="1" smtClean="0">
                          <a:latin typeface="Cambria Math" panose="02040503050406030204" pitchFamily="18" charset="0"/>
                        </a:rPr>
                        <m:t>𝑡</m:t>
                      </m:r>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𝑒</m:t>
                          </m:r>
                        </m:e>
                        <m:sup>
                          <m:r>
                            <a:rPr lang="en-GB" b="0" i="1" smtClean="0">
                              <a:latin typeface="Cambria Math" panose="02040503050406030204" pitchFamily="18" charset="0"/>
                            </a:rPr>
                            <m:t>−</m:t>
                          </m:r>
                          <m:r>
                            <a:rPr lang="en-GB" b="0" i="1" smtClean="0">
                              <a:latin typeface="Cambria Math" panose="02040503050406030204" pitchFamily="18" charset="0"/>
                            </a:rPr>
                            <m:t>𝑖</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𝐻</m:t>
                              </m:r>
                            </m:e>
                            <m:sub>
                              <m:r>
                                <a:rPr lang="en-GB" b="0" i="1" smtClean="0">
                                  <a:latin typeface="Cambria Math" panose="02040503050406030204" pitchFamily="18" charset="0"/>
                                </a:rPr>
                                <m:t>𝑆</m:t>
                              </m:r>
                            </m:sub>
                          </m:sSub>
                          <m:r>
                            <a:rPr lang="en-GB" b="0" i="1" smtClean="0">
                              <a:latin typeface="Cambria Math" panose="02040503050406030204" pitchFamily="18" charset="0"/>
                            </a:rPr>
                            <m:t>(</m:t>
                          </m:r>
                          <m:r>
                            <a:rPr lang="en-GB" b="0" i="1" smtClean="0">
                              <a:latin typeface="Cambria Math" panose="02040503050406030204" pitchFamily="18" charset="0"/>
                            </a:rPr>
                            <m:t>𝑡</m:t>
                          </m:r>
                          <m:r>
                            <a:rPr lang="en-GB" b="0" i="1" smtClean="0">
                              <a:latin typeface="Cambria Math" panose="02040503050406030204" pitchFamily="18" charset="0"/>
                            </a:rPr>
                            <m:t>)</m:t>
                          </m:r>
                        </m:sup>
                      </m:sSup>
                    </m:oMath>
                  </m:oMathPara>
                </a14:m>
                <a:endParaRPr lang="en-GB"/>
              </a:p>
            </p:txBody>
          </p:sp>
        </mc:Choice>
        <mc:Fallback xmlns="">
          <p:sp>
            <p:nvSpPr>
              <p:cNvPr id="16" name="TextBox 15">
                <a:extLst>
                  <a:ext uri="{FF2B5EF4-FFF2-40B4-BE49-F238E27FC236}">
                    <a16:creationId xmlns:a16="http://schemas.microsoft.com/office/drawing/2014/main" id="{9E3BD6CC-AE7C-49AC-8AB7-DEBE7579D695}"/>
                  </a:ext>
                </a:extLst>
              </p:cNvPr>
              <p:cNvSpPr txBox="1">
                <a:spLocks noRot="1" noChangeAspect="1" noMove="1" noResize="1" noEditPoints="1" noAdjustHandles="1" noChangeArrowheads="1" noChangeShapeType="1" noTextEdit="1"/>
              </p:cNvSpPr>
              <p:nvPr/>
            </p:nvSpPr>
            <p:spPr>
              <a:xfrm>
                <a:off x="5113537" y="3133406"/>
                <a:ext cx="2849242" cy="295594"/>
              </a:xfrm>
              <a:prstGeom prst="rect">
                <a:avLst/>
              </a:prstGeom>
              <a:blipFill>
                <a:blip r:embed="rId3"/>
                <a:stretch>
                  <a:fillRect l="-1499" t="-2041" r="-1071" b="-3469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61847D7-A7B3-4B65-BAAB-41C20B080A48}"/>
                  </a:ext>
                </a:extLst>
              </p:cNvPr>
              <p:cNvSpPr txBox="1"/>
              <p:nvPr/>
            </p:nvSpPr>
            <p:spPr>
              <a:xfrm>
                <a:off x="3459573" y="3579084"/>
                <a:ext cx="5272854"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 </m:t>
                      </m:r>
                      <m:f>
                        <m:fPr>
                          <m:ctrlPr>
                            <a:rPr lang="en-GB"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𝜌</m:t>
                              </m:r>
                            </m:e>
                            <m:sub>
                              <m:r>
                                <a:rPr lang="en-GB" b="0" i="1" smtClean="0">
                                  <a:latin typeface="Cambria Math" panose="02040503050406030204" pitchFamily="18" charset="0"/>
                                  <a:ea typeface="Cambria Math" panose="02040503050406030204" pitchFamily="18" charset="0"/>
                                </a:rPr>
                                <m:t>𝑆</m:t>
                              </m:r>
                            </m:sub>
                          </m:sSub>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num>
                        <m:den>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den>
                      </m:f>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𝑖</m:t>
                      </m:r>
                      <m:d>
                        <m:dPr>
                          <m:begChr m:val="["/>
                          <m:endChr m:val="]"/>
                          <m:ctrlPr>
                            <a:rPr lang="en-GB" b="0" i="1" smtClean="0">
                              <a:latin typeface="Cambria Math" panose="02040503050406030204" pitchFamily="18" charset="0"/>
                              <a:ea typeface="Cambria Math" panose="02040503050406030204" pitchFamily="18" charset="0"/>
                            </a:rPr>
                          </m:ctrlPr>
                        </m:dPr>
                        <m:e>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𝐻</m:t>
                              </m:r>
                            </m:e>
                            <m:sub>
                              <m:r>
                                <a:rPr lang="en-GB" b="0" i="1" smtClean="0">
                                  <a:latin typeface="Cambria Math" panose="02040503050406030204" pitchFamily="18" charset="0"/>
                                  <a:ea typeface="Cambria Math" panose="02040503050406030204" pitchFamily="18" charset="0"/>
                                </a:rPr>
                                <m:t>𝑆</m:t>
                              </m:r>
                            </m:sub>
                          </m:sSub>
                          <m:r>
                            <a:rPr lang="en-GB" b="0" i="1" smtClean="0">
                              <a:latin typeface="Cambria Math" panose="02040503050406030204" pitchFamily="18" charset="0"/>
                              <a:ea typeface="Cambria Math" panose="02040503050406030204" pitchFamily="18" charset="0"/>
                            </a:rPr>
                            <m:t>, </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𝜌</m:t>
                              </m:r>
                            </m:e>
                            <m:sub>
                              <m:r>
                                <a:rPr lang="en-GB" b="0" i="1" smtClean="0">
                                  <a:latin typeface="Cambria Math" panose="02040503050406030204" pitchFamily="18" charset="0"/>
                                  <a:ea typeface="Cambria Math" panose="02040503050406030204" pitchFamily="18" charset="0"/>
                                </a:rPr>
                                <m:t>𝑆</m:t>
                              </m:r>
                            </m:sub>
                          </m:sSub>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𝑡</m:t>
                              </m:r>
                            </m:e>
                          </m:d>
                        </m:e>
                      </m:d>
                      <m:r>
                        <a:rPr lang="en-GB" b="0" i="1" smtClean="0">
                          <a:latin typeface="Cambria Math" panose="02040503050406030204" pitchFamily="18" charset="0"/>
                          <a:ea typeface="Cambria Math" panose="02040503050406030204" pitchFamily="18" charset="0"/>
                        </a:rPr>
                        <m:t>+</m:t>
                      </m:r>
                      <m:sSup>
                        <m:sSupPr>
                          <m:ctrlPr>
                            <a:rPr lang="en-GB" b="0"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𝑒</m:t>
                          </m:r>
                        </m:e>
                        <m:sup>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𝑖</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𝐻</m:t>
                              </m:r>
                            </m:e>
                            <m:sub>
                              <m:r>
                                <a:rPr lang="en-GB" b="0" i="1" smtClean="0">
                                  <a:latin typeface="Cambria Math" panose="02040503050406030204" pitchFamily="18" charset="0"/>
                                  <a:ea typeface="Cambria Math" panose="02040503050406030204" pitchFamily="18" charset="0"/>
                                </a:rPr>
                                <m:t>𝑆</m:t>
                              </m:r>
                            </m:sub>
                          </m:sSub>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sup>
                      </m:sSup>
                      <m:d>
                        <m:dPr>
                          <m:ctrlPr>
                            <a:rPr lang="en-GB" b="0" i="1" smtClean="0">
                              <a:latin typeface="Cambria Math" panose="02040503050406030204" pitchFamily="18" charset="0"/>
                              <a:ea typeface="Cambria Math" panose="02040503050406030204" pitchFamily="18" charset="0"/>
                            </a:rPr>
                          </m:ctrlPr>
                        </m:dPr>
                        <m:e>
                          <m:f>
                            <m:fPr>
                              <m:ctrlPr>
                                <a:rPr lang="en-GB"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acc>
                                    <m:accPr>
                                      <m:chr m:val="̃"/>
                                      <m:ctrlPr>
                                        <a:rPr lang="en-GB" b="0" i="1" smtClean="0">
                                          <a:latin typeface="Cambria Math" panose="02040503050406030204" pitchFamily="18" charset="0"/>
                                          <a:ea typeface="Cambria Math" panose="02040503050406030204" pitchFamily="18" charset="0"/>
                                        </a:rPr>
                                      </m:ctrlPr>
                                    </m:accPr>
                                    <m:e>
                                      <m:r>
                                        <a:rPr lang="en-GB" b="0" i="1" smtClean="0">
                                          <a:latin typeface="Cambria Math" panose="02040503050406030204" pitchFamily="18" charset="0"/>
                                          <a:ea typeface="Cambria Math" panose="02040503050406030204" pitchFamily="18" charset="0"/>
                                        </a:rPr>
                                        <m:t>𝜌</m:t>
                                      </m:r>
                                    </m:e>
                                  </m:acc>
                                </m:e>
                                <m:sub>
                                  <m:r>
                                    <a:rPr lang="en-GB" b="0" i="1" smtClean="0">
                                      <a:latin typeface="Cambria Math" panose="02040503050406030204" pitchFamily="18" charset="0"/>
                                      <a:ea typeface="Cambria Math" panose="02040503050406030204" pitchFamily="18" charset="0"/>
                                    </a:rPr>
                                    <m:t>𝑆</m:t>
                                  </m:r>
                                </m:sub>
                              </m:sSub>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num>
                            <m:den>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den>
                          </m:f>
                        </m:e>
                      </m:d>
                      <m:sSup>
                        <m:sSupPr>
                          <m:ctrlPr>
                            <a:rPr lang="en-GB" b="0"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𝑒</m:t>
                          </m:r>
                        </m:e>
                        <m:sup>
                          <m:r>
                            <a:rPr lang="en-GB" b="0" i="1" smtClean="0">
                              <a:latin typeface="Cambria Math" panose="02040503050406030204" pitchFamily="18" charset="0"/>
                              <a:ea typeface="Cambria Math" panose="02040503050406030204" pitchFamily="18" charset="0"/>
                            </a:rPr>
                            <m:t>𝑖</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𝐻</m:t>
                              </m:r>
                            </m:e>
                            <m:sub>
                              <m:r>
                                <a:rPr lang="en-GB" b="0" i="1" smtClean="0">
                                  <a:latin typeface="Cambria Math" panose="02040503050406030204" pitchFamily="18" charset="0"/>
                                  <a:ea typeface="Cambria Math" panose="02040503050406030204" pitchFamily="18" charset="0"/>
                                </a:rPr>
                                <m:t>𝑆</m:t>
                              </m:r>
                            </m:sub>
                          </m:sSub>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sup>
                      </m:sSup>
                    </m:oMath>
                  </m:oMathPara>
                </a14:m>
                <a:endParaRPr lang="en-GB"/>
              </a:p>
            </p:txBody>
          </p:sp>
        </mc:Choice>
        <mc:Fallback xmlns="">
          <p:sp>
            <p:nvSpPr>
              <p:cNvPr id="17" name="TextBox 16">
                <a:extLst>
                  <a:ext uri="{FF2B5EF4-FFF2-40B4-BE49-F238E27FC236}">
                    <a16:creationId xmlns:a16="http://schemas.microsoft.com/office/drawing/2014/main" id="{161847D7-A7B3-4B65-BAAB-41C20B080A48}"/>
                  </a:ext>
                </a:extLst>
              </p:cNvPr>
              <p:cNvSpPr txBox="1">
                <a:spLocks noRot="1" noChangeAspect="1" noMove="1" noResize="1" noEditPoints="1" noAdjustHandles="1" noChangeArrowheads="1" noChangeShapeType="1" noTextEdit="1"/>
              </p:cNvSpPr>
              <p:nvPr/>
            </p:nvSpPr>
            <p:spPr>
              <a:xfrm>
                <a:off x="3459573" y="3579084"/>
                <a:ext cx="5272854" cy="622350"/>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9F43C6F-5E0A-43FD-8108-776009BB8E80}"/>
                  </a:ext>
                </a:extLst>
              </p:cNvPr>
              <p:cNvSpPr txBox="1"/>
              <p:nvPr/>
            </p:nvSpPr>
            <p:spPr>
              <a:xfrm>
                <a:off x="1605350" y="4773239"/>
                <a:ext cx="9519850" cy="7086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m:t>
                      </m:r>
                      <m:f>
                        <m:fPr>
                          <m:ctrlPr>
                            <a:rPr lang="en-GB" i="1">
                              <a:latin typeface="Cambria Math" panose="02040503050406030204" pitchFamily="18" charset="0"/>
                              <a:ea typeface="Cambria Math" panose="02040503050406030204" pitchFamily="18" charset="0"/>
                            </a:rPr>
                          </m:ctrlPr>
                        </m:fPr>
                        <m:num>
                          <m:r>
                            <a:rPr lang="en-GB"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𝜌</m:t>
                              </m:r>
                            </m:e>
                            <m:sub>
                              <m:r>
                                <a:rPr lang="en-GB" i="1">
                                  <a:latin typeface="Cambria Math" panose="02040503050406030204" pitchFamily="18" charset="0"/>
                                  <a:ea typeface="Cambria Math" panose="02040503050406030204" pitchFamily="18" charset="0"/>
                                </a:rPr>
                                <m:t>𝑆</m:t>
                              </m:r>
                            </m:sub>
                          </m:sSub>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𝑡</m:t>
                          </m:r>
                          <m:r>
                            <a:rPr lang="en-GB" i="1">
                              <a:latin typeface="Cambria Math" panose="02040503050406030204" pitchFamily="18" charset="0"/>
                              <a:ea typeface="Cambria Math" panose="02040503050406030204" pitchFamily="18" charset="0"/>
                            </a:rPr>
                            <m:t>)</m:t>
                          </m:r>
                        </m:num>
                        <m:den>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𝑡</m:t>
                          </m:r>
                        </m:den>
                      </m:f>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𝑖</m:t>
                      </m:r>
                      <m:d>
                        <m:dPr>
                          <m:begChr m:val="["/>
                          <m:endChr m:val="]"/>
                          <m:ctrlPr>
                            <a:rPr lang="en-GB" i="1">
                              <a:latin typeface="Cambria Math" panose="02040503050406030204" pitchFamily="18" charset="0"/>
                              <a:ea typeface="Cambria Math" panose="02040503050406030204" pitchFamily="18" charset="0"/>
                            </a:rPr>
                          </m:ctrlPr>
                        </m:dPr>
                        <m:e>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𝐻</m:t>
                              </m:r>
                            </m:e>
                            <m:sub>
                              <m:r>
                                <a:rPr lang="en-GB" i="1">
                                  <a:latin typeface="Cambria Math" panose="02040503050406030204" pitchFamily="18" charset="0"/>
                                  <a:ea typeface="Cambria Math" panose="02040503050406030204" pitchFamily="18" charset="0"/>
                                </a:rPr>
                                <m:t>𝑆</m:t>
                              </m:r>
                            </m:sub>
                          </m:sSub>
                          <m:r>
                            <a:rPr lang="en-GB" i="1">
                              <a:latin typeface="Cambria Math" panose="02040503050406030204" pitchFamily="18" charset="0"/>
                              <a:ea typeface="Cambria Math" panose="02040503050406030204" pitchFamily="18" charset="0"/>
                            </a:rPr>
                            <m:t>, </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𝜌</m:t>
                              </m:r>
                            </m:e>
                            <m:sub>
                              <m:r>
                                <a:rPr lang="en-GB" i="1">
                                  <a:latin typeface="Cambria Math" panose="02040503050406030204" pitchFamily="18" charset="0"/>
                                  <a:ea typeface="Cambria Math" panose="02040503050406030204" pitchFamily="18" charset="0"/>
                                </a:rPr>
                                <m:t>𝑆</m:t>
                              </m:r>
                            </m:sub>
                          </m:sSub>
                          <m:d>
                            <m:dPr>
                              <m:ctrlPr>
                                <a:rPr lang="en-GB" i="1">
                                  <a:latin typeface="Cambria Math" panose="02040503050406030204" pitchFamily="18" charset="0"/>
                                  <a:ea typeface="Cambria Math" panose="02040503050406030204" pitchFamily="18" charset="0"/>
                                </a:rPr>
                              </m:ctrlPr>
                            </m:dPr>
                            <m:e>
                              <m:r>
                                <a:rPr lang="en-GB" i="1">
                                  <a:latin typeface="Cambria Math" panose="02040503050406030204" pitchFamily="18" charset="0"/>
                                  <a:ea typeface="Cambria Math" panose="02040503050406030204" pitchFamily="18" charset="0"/>
                                </a:rPr>
                                <m:t>𝑡</m:t>
                              </m:r>
                            </m:e>
                          </m:d>
                        </m:e>
                      </m:d>
                      <m:r>
                        <a:rPr lang="en-GB" b="0" i="1" smtClean="0">
                          <a:latin typeface="Cambria Math" panose="02040503050406030204" pitchFamily="18" charset="0"/>
                          <a:ea typeface="Cambria Math" panose="02040503050406030204" pitchFamily="18" charset="0"/>
                        </a:rPr>
                        <m:t>−</m:t>
                      </m:r>
                      <m:nary>
                        <m:naryPr>
                          <m:chr m:val="∑"/>
                          <m:supHide m:val="on"/>
                          <m:ctrlPr>
                            <a:rPr lang="en-GB" b="0" i="1" smtClean="0">
                              <a:latin typeface="Cambria Math" panose="02040503050406030204" pitchFamily="18" charset="0"/>
                              <a:ea typeface="Cambria Math" panose="02040503050406030204" pitchFamily="18" charset="0"/>
                            </a:rPr>
                          </m:ctrlPr>
                        </m:naryPr>
                        <m:sub>
                          <m:r>
                            <m:rPr>
                              <m:brk m:alnAt="7"/>
                            </m:rPr>
                            <a:rPr lang="en-GB" b="0" i="1" smtClean="0">
                              <a:latin typeface="Cambria Math" panose="02040503050406030204" pitchFamily="18" charset="0"/>
                              <a:ea typeface="Cambria Math" panose="02040503050406030204" pitchFamily="18" charset="0"/>
                            </a:rPr>
                            <m:t>𝛼</m:t>
                          </m:r>
                          <m:r>
                            <a:rPr lang="en-GB" b="0" i="1" smtClean="0">
                              <a:latin typeface="Cambria Math" panose="02040503050406030204" pitchFamily="18" charset="0"/>
                              <a:ea typeface="Cambria Math" panose="02040503050406030204" pitchFamily="18" charset="0"/>
                            </a:rPr>
                            <m:t>𝛽</m:t>
                          </m:r>
                        </m:sub>
                        <m:sup/>
                        <m:e>
                          <m:nary>
                            <m:naryPr>
                              <m:ctrlPr>
                                <a:rPr lang="en-GB" b="0" i="1" smtClean="0">
                                  <a:latin typeface="Cambria Math" panose="02040503050406030204" pitchFamily="18" charset="0"/>
                                  <a:ea typeface="Cambria Math" panose="02040503050406030204" pitchFamily="18" charset="0"/>
                                </a:rPr>
                              </m:ctrlPr>
                            </m:naryPr>
                            <m:sub>
                              <m:r>
                                <m:rPr>
                                  <m:brk m:alnAt="23"/>
                                </m:rPr>
                                <a:rPr lang="en-GB" b="0" i="1" smtClean="0">
                                  <a:latin typeface="Cambria Math" panose="02040503050406030204" pitchFamily="18" charset="0"/>
                                  <a:ea typeface="Cambria Math" panose="02040503050406030204" pitchFamily="18" charset="0"/>
                                </a:rPr>
                                <m:t>0</m:t>
                              </m:r>
                            </m:sub>
                            <m:sup>
                              <m:r>
                                <a:rPr lang="en-GB" b="0" i="1" smtClean="0">
                                  <a:latin typeface="Cambria Math" panose="02040503050406030204" pitchFamily="18" charset="0"/>
                                  <a:ea typeface="Cambria Math" panose="02040503050406030204" pitchFamily="18" charset="0"/>
                                </a:rPr>
                                <m:t>∞</m:t>
                              </m:r>
                            </m:sup>
                            <m:e>
                              <m:r>
                                <a:rPr lang="en-GB" b="0" i="1" smtClean="0">
                                  <a:latin typeface="Cambria Math" panose="02040503050406030204" pitchFamily="18" charset="0"/>
                                  <a:ea typeface="Cambria Math" panose="02040503050406030204" pitchFamily="18" charset="0"/>
                                </a:rPr>
                                <m:t>𝑑</m:t>
                              </m:r>
                              <m:r>
                                <a:rPr lang="en-GB" b="0" i="1" smtClean="0">
                                  <a:latin typeface="Cambria Math" panose="02040503050406030204" pitchFamily="18" charset="0"/>
                                  <a:ea typeface="Cambria Math" panose="02040503050406030204" pitchFamily="18" charset="0"/>
                                </a:rPr>
                                <m:t>𝜏</m:t>
                              </m:r>
                              <m:d>
                                <m:dPr>
                                  <m:ctrlPr>
                                    <a:rPr lang="en-GB" i="1">
                                      <a:latin typeface="Cambria Math" panose="02040503050406030204" pitchFamily="18" charset="0"/>
                                      <a:ea typeface="Cambria Math" panose="02040503050406030204" pitchFamily="18" charset="0"/>
                                    </a:rPr>
                                  </m:ctrlPr>
                                </m:dPr>
                                <m:e>
                                  <m:d>
                                    <m:dPr>
                                      <m:begChr m:val="["/>
                                      <m:endChr m:val="]"/>
                                      <m:ctrlPr>
                                        <a:rPr lang="en-GB" i="1">
                                          <a:latin typeface="Cambria Math" panose="02040503050406030204" pitchFamily="18" charset="0"/>
                                          <a:ea typeface="Cambria Math" panose="02040503050406030204" pitchFamily="18" charset="0"/>
                                        </a:rPr>
                                      </m:ctrlPr>
                                    </m:dPr>
                                    <m:e>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𝐴</m:t>
                                          </m:r>
                                        </m:e>
                                        <m:sub>
                                          <m:r>
                                            <a:rPr lang="en-GB" i="1">
                                              <a:latin typeface="Cambria Math" panose="02040503050406030204" pitchFamily="18" charset="0"/>
                                              <a:ea typeface="Cambria Math" panose="02040503050406030204" pitchFamily="18" charset="0"/>
                                            </a:rPr>
                                            <m:t>𝛼</m:t>
                                          </m:r>
                                        </m:sub>
                                      </m:sSub>
                                      <m:r>
                                        <a:rPr lang="en-GB"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𝐴</m:t>
                                          </m:r>
                                        </m:e>
                                        <m:sub>
                                          <m:r>
                                            <a:rPr lang="en-GB" i="1">
                                              <a:latin typeface="Cambria Math" panose="02040503050406030204" pitchFamily="18" charset="0"/>
                                              <a:ea typeface="Cambria Math" panose="02040503050406030204" pitchFamily="18" charset="0"/>
                                            </a:rPr>
                                            <m:t>𝛽</m:t>
                                          </m:r>
                                        </m:sub>
                                      </m:sSub>
                                      <m:d>
                                        <m:dPr>
                                          <m:ctrlPr>
                                            <a:rPr lang="en-GB" i="1">
                                              <a:latin typeface="Cambria Math" panose="02040503050406030204" pitchFamily="18" charset="0"/>
                                              <a:ea typeface="Cambria Math" panose="02040503050406030204" pitchFamily="18" charset="0"/>
                                            </a:rPr>
                                          </m:ctrlPr>
                                        </m:dPr>
                                        <m:e>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𝜏</m:t>
                                          </m:r>
                                        </m:e>
                                      </m:d>
                                      <m:sSub>
                                        <m:sSubPr>
                                          <m:ctrlPr>
                                            <a:rPr lang="en-GB" i="1" smtClean="0">
                                              <a:latin typeface="Cambria Math" panose="02040503050406030204" pitchFamily="18" charset="0"/>
                                              <a:ea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𝜌</m:t>
                                          </m:r>
                                        </m:e>
                                        <m:sub>
                                          <m:r>
                                            <a:rPr lang="en-GB" b="0" i="1" smtClean="0">
                                              <a:latin typeface="Cambria Math" panose="02040503050406030204" pitchFamily="18" charset="0"/>
                                              <a:ea typeface="Cambria Math" panose="02040503050406030204" pitchFamily="18" charset="0"/>
                                            </a:rPr>
                                            <m:t>𝑆</m:t>
                                          </m:r>
                                        </m:sub>
                                      </m:sSub>
                                      <m:d>
                                        <m:dPr>
                                          <m:ctrlPr>
                                            <a:rPr lang="en-GB" i="1" smtClean="0">
                                              <a:latin typeface="Cambria Math" panose="02040503050406030204" pitchFamily="18" charset="0"/>
                                              <a:ea typeface="Cambria Math" panose="02040503050406030204" pitchFamily="18" charset="0"/>
                                            </a:rPr>
                                          </m:ctrlPr>
                                        </m:dPr>
                                        <m:e>
                                          <m:r>
                                            <a:rPr lang="en-GB" i="1">
                                              <a:latin typeface="Cambria Math" panose="02040503050406030204" pitchFamily="18" charset="0"/>
                                              <a:ea typeface="Cambria Math" panose="02040503050406030204" pitchFamily="18" charset="0"/>
                                            </a:rPr>
                                            <m:t>𝑡</m:t>
                                          </m:r>
                                        </m:e>
                                      </m:d>
                                    </m:e>
                                  </m:d>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𝐶</m:t>
                                      </m:r>
                                    </m:e>
                                    <m:sub>
                                      <m:r>
                                        <a:rPr lang="en-GB" i="1">
                                          <a:latin typeface="Cambria Math" panose="02040503050406030204" pitchFamily="18" charset="0"/>
                                          <a:ea typeface="Cambria Math" panose="02040503050406030204" pitchFamily="18" charset="0"/>
                                        </a:rPr>
                                        <m:t>𝛼𝛽</m:t>
                                      </m:r>
                                    </m:sub>
                                  </m:sSub>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𝜏</m:t>
                                  </m:r>
                                  <m:r>
                                    <a:rPr lang="en-GB" b="0" i="1" smtClean="0">
                                      <a:latin typeface="Cambria Math" panose="02040503050406030204" pitchFamily="18" charset="0"/>
                                      <a:ea typeface="Cambria Math" panose="02040503050406030204" pitchFamily="18" charset="0"/>
                                    </a:rPr>
                                    <m:t>)+</m:t>
                                  </m:r>
                                  <m:d>
                                    <m:dPr>
                                      <m:begChr m:val="["/>
                                      <m:endChr m:val="]"/>
                                      <m:ctrlPr>
                                        <a:rPr lang="en-GB" i="1">
                                          <a:latin typeface="Cambria Math" panose="02040503050406030204" pitchFamily="18" charset="0"/>
                                          <a:ea typeface="Cambria Math" panose="02040503050406030204" pitchFamily="18" charset="0"/>
                                        </a:rPr>
                                      </m:ctrlPr>
                                    </m:dPr>
                                    <m:e>
                                      <m:sSub>
                                        <m:sSubPr>
                                          <m:ctrlPr>
                                            <a:rPr lang="en-GB" i="1">
                                              <a:latin typeface="Cambria Math" panose="02040503050406030204" pitchFamily="18" charset="0"/>
                                              <a:ea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𝜌</m:t>
                                          </m:r>
                                        </m:e>
                                        <m:sub>
                                          <m:r>
                                            <a:rPr lang="en-GB" i="1">
                                              <a:latin typeface="Cambria Math" panose="02040503050406030204" pitchFamily="18" charset="0"/>
                                              <a:ea typeface="Cambria Math" panose="02040503050406030204" pitchFamily="18" charset="0"/>
                                            </a:rPr>
                                            <m:t>𝑆</m:t>
                                          </m:r>
                                        </m:sub>
                                      </m:sSub>
                                      <m:d>
                                        <m:dPr>
                                          <m:ctrlPr>
                                            <a:rPr lang="en-GB" i="1">
                                              <a:latin typeface="Cambria Math" panose="02040503050406030204" pitchFamily="18" charset="0"/>
                                              <a:ea typeface="Cambria Math" panose="02040503050406030204" pitchFamily="18" charset="0"/>
                                            </a:rPr>
                                          </m:ctrlPr>
                                        </m:dPr>
                                        <m:e>
                                          <m:r>
                                            <a:rPr lang="en-GB" i="1">
                                              <a:latin typeface="Cambria Math" panose="02040503050406030204" pitchFamily="18" charset="0"/>
                                              <a:ea typeface="Cambria Math" panose="02040503050406030204" pitchFamily="18" charset="0"/>
                                            </a:rPr>
                                            <m:t>𝑡</m:t>
                                          </m:r>
                                        </m:e>
                                      </m:d>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𝐴</m:t>
                                          </m:r>
                                        </m:e>
                                        <m:sub>
                                          <m:r>
                                            <a:rPr lang="en-GB" i="1">
                                              <a:latin typeface="Cambria Math" panose="02040503050406030204" pitchFamily="18" charset="0"/>
                                              <a:ea typeface="Cambria Math" panose="02040503050406030204" pitchFamily="18" charset="0"/>
                                            </a:rPr>
                                            <m:t>𝛽</m:t>
                                          </m:r>
                                        </m:sub>
                                      </m:sSub>
                                      <m:d>
                                        <m:dPr>
                                          <m:ctrlPr>
                                            <a:rPr lang="en-GB" i="1">
                                              <a:latin typeface="Cambria Math" panose="02040503050406030204" pitchFamily="18" charset="0"/>
                                              <a:ea typeface="Cambria Math" panose="02040503050406030204" pitchFamily="18" charset="0"/>
                                            </a:rPr>
                                          </m:ctrlPr>
                                        </m:dPr>
                                        <m:e>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𝜏</m:t>
                                          </m:r>
                                        </m:e>
                                      </m:d>
                                      <m:r>
                                        <a:rPr lang="en-GB"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𝐴</m:t>
                                          </m:r>
                                        </m:e>
                                        <m:sub>
                                          <m:r>
                                            <a:rPr lang="en-GB" i="1">
                                              <a:latin typeface="Cambria Math" panose="02040503050406030204" pitchFamily="18" charset="0"/>
                                              <a:ea typeface="Cambria Math" panose="02040503050406030204" pitchFamily="18" charset="0"/>
                                            </a:rPr>
                                            <m:t>𝛼</m:t>
                                          </m:r>
                                        </m:sub>
                                      </m:sSub>
                                    </m:e>
                                  </m:d>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𝐶</m:t>
                                      </m:r>
                                    </m:e>
                                    <m:sub>
                                      <m:r>
                                        <a:rPr lang="en-GB" i="1">
                                          <a:latin typeface="Cambria Math" panose="02040503050406030204" pitchFamily="18" charset="0"/>
                                          <a:ea typeface="Cambria Math" panose="02040503050406030204" pitchFamily="18" charset="0"/>
                                        </a:rPr>
                                        <m:t>𝛽𝛼</m:t>
                                      </m:r>
                                    </m:sub>
                                  </m:sSub>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𝜏</m:t>
                                  </m:r>
                                  <m:r>
                                    <a:rPr lang="en-GB" i="1">
                                      <a:latin typeface="Cambria Math" panose="02040503050406030204" pitchFamily="18" charset="0"/>
                                      <a:ea typeface="Cambria Math" panose="02040503050406030204" pitchFamily="18" charset="0"/>
                                    </a:rPr>
                                    <m:t>)</m:t>
                                  </m:r>
                                </m:e>
                              </m:d>
                            </m:e>
                          </m:nary>
                        </m:e>
                      </m:nary>
                    </m:oMath>
                  </m:oMathPara>
                </a14:m>
                <a:endParaRPr lang="en-GB"/>
              </a:p>
            </p:txBody>
          </p:sp>
        </mc:Choice>
        <mc:Fallback xmlns="">
          <p:sp>
            <p:nvSpPr>
              <p:cNvPr id="18" name="TextBox 17">
                <a:extLst>
                  <a:ext uri="{FF2B5EF4-FFF2-40B4-BE49-F238E27FC236}">
                    <a16:creationId xmlns:a16="http://schemas.microsoft.com/office/drawing/2014/main" id="{59F43C6F-5E0A-43FD-8108-776009BB8E80}"/>
                  </a:ext>
                </a:extLst>
              </p:cNvPr>
              <p:cNvSpPr txBox="1">
                <a:spLocks noRot="1" noChangeAspect="1" noMove="1" noResize="1" noEditPoints="1" noAdjustHandles="1" noChangeArrowheads="1" noChangeShapeType="1" noTextEdit="1"/>
              </p:cNvSpPr>
              <p:nvPr/>
            </p:nvSpPr>
            <p:spPr>
              <a:xfrm>
                <a:off x="1605350" y="4773239"/>
                <a:ext cx="9519850" cy="708656"/>
              </a:xfrm>
              <a:prstGeom prst="rect">
                <a:avLst/>
              </a:prstGeom>
              <a:blipFill>
                <a:blip r:embed="rId5"/>
                <a:stretch>
                  <a:fillRect/>
                </a:stretch>
              </a:blipFill>
            </p:spPr>
            <p:txBody>
              <a:bodyPr/>
              <a:lstStyle/>
              <a:p>
                <a:r>
                  <a:rPr lang="en-GB">
                    <a:noFill/>
                  </a:rPr>
                  <a:t> </a:t>
                </a:r>
              </a:p>
            </p:txBody>
          </p:sp>
        </mc:Fallback>
      </mc:AlternateContent>
      <p:sp>
        <p:nvSpPr>
          <p:cNvPr id="19" name="Rectangle 18">
            <a:extLst>
              <a:ext uri="{FF2B5EF4-FFF2-40B4-BE49-F238E27FC236}">
                <a16:creationId xmlns:a16="http://schemas.microsoft.com/office/drawing/2014/main" id="{978BF24C-B06E-491A-B9AD-D3DEEE706424}"/>
              </a:ext>
            </a:extLst>
          </p:cNvPr>
          <p:cNvSpPr/>
          <p:nvPr/>
        </p:nvSpPr>
        <p:spPr>
          <a:xfrm>
            <a:off x="1605350" y="4598633"/>
            <a:ext cx="9519850" cy="994299"/>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8C2F8F51-535D-4078-AEAD-0CF8A4AE96FF}"/>
              </a:ext>
            </a:extLst>
          </p:cNvPr>
          <p:cNvSpPr txBox="1"/>
          <p:nvPr/>
        </p:nvSpPr>
        <p:spPr>
          <a:xfrm>
            <a:off x="3716942" y="5592629"/>
            <a:ext cx="5210059" cy="369332"/>
          </a:xfrm>
          <a:prstGeom prst="rect">
            <a:avLst/>
          </a:prstGeom>
          <a:noFill/>
        </p:spPr>
        <p:txBody>
          <a:bodyPr wrap="square" lIns="91440" tIns="45720" rIns="91440" bIns="45720" rtlCol="0" anchor="t">
            <a:spAutoFit/>
          </a:bodyPr>
          <a:lstStyle/>
          <a:p>
            <a:r>
              <a:rPr lang="en-GB" b="1"/>
              <a:t>Schrodinger picture master equation</a:t>
            </a:r>
          </a:p>
        </p:txBody>
      </p:sp>
      <p:sp>
        <p:nvSpPr>
          <p:cNvPr id="5" name="Slide Number Placeholder 4">
            <a:extLst>
              <a:ext uri="{FF2B5EF4-FFF2-40B4-BE49-F238E27FC236}">
                <a16:creationId xmlns:a16="http://schemas.microsoft.com/office/drawing/2014/main" id="{1105ADC0-71CE-49FB-BE81-6031672FA8A1}"/>
              </a:ext>
            </a:extLst>
          </p:cNvPr>
          <p:cNvSpPr>
            <a:spLocks noGrp="1"/>
          </p:cNvSpPr>
          <p:nvPr>
            <p:ph type="sldNum" sz="quarter" idx="12"/>
          </p:nvPr>
        </p:nvSpPr>
        <p:spPr/>
        <p:txBody>
          <a:bodyPr/>
          <a:lstStyle/>
          <a:p>
            <a:fld id="{34B7E4EF-A1BD-40F4-AB7B-04F084DD991D}" type="slidenum">
              <a:rPr lang="en-US" sz="1600" smtClean="0"/>
              <a:t>8</a:t>
            </a:fld>
            <a:endParaRPr lang="en-US" sz="1600"/>
          </a:p>
        </p:txBody>
      </p:sp>
    </p:spTree>
    <p:extLst>
      <p:ext uri="{BB962C8B-B14F-4D97-AF65-F5344CB8AC3E}">
        <p14:creationId xmlns:p14="http://schemas.microsoft.com/office/powerpoint/2010/main" val="1008120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AF359-AAA4-422E-8218-3D95A569974D}"/>
              </a:ext>
            </a:extLst>
          </p:cNvPr>
          <p:cNvSpPr>
            <a:spLocks noGrp="1"/>
          </p:cNvSpPr>
          <p:nvPr>
            <p:ph type="title"/>
          </p:nvPr>
        </p:nvSpPr>
        <p:spPr/>
        <p:txBody>
          <a:bodyPr/>
          <a:lstStyle/>
          <a:p>
            <a:pPr algn="ctr"/>
            <a:r>
              <a:rPr lang="en-GB"/>
              <a:t>Illustrative example: </a:t>
            </a:r>
            <a:br>
              <a:rPr lang="en-GB"/>
            </a:br>
            <a:r>
              <a:rPr lang="en-GB"/>
              <a:t>spin-boson model without tunnelling</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DF6446-1A3F-4C8B-AAAD-CD4ACB5A633C}"/>
                  </a:ext>
                </a:extLst>
              </p:cNvPr>
              <p:cNvSpPr txBox="1"/>
              <p:nvPr/>
            </p:nvSpPr>
            <p:spPr>
              <a:xfrm>
                <a:off x="5770485" y="2370337"/>
                <a:ext cx="3177729" cy="4725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𝐻</m:t>
                          </m:r>
                        </m:e>
                        <m:sub>
                          <m:r>
                            <a:rPr lang="en-GB" b="0" i="1" smtClean="0">
                              <a:latin typeface="Cambria Math" panose="02040503050406030204" pitchFamily="18" charset="0"/>
                            </a:rPr>
                            <m:t>𝑆</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𝜀</m:t>
                          </m:r>
                        </m:num>
                        <m:den>
                          <m:r>
                            <a:rPr lang="en-GB" b="0" i="1" smtClean="0">
                              <a:latin typeface="Cambria Math" panose="02040503050406030204" pitchFamily="18" charset="0"/>
                            </a:rPr>
                            <m:t>2</m:t>
                          </m:r>
                        </m:den>
                      </m:f>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rPr>
                            <m:t>𝑧</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𝜀</m:t>
                          </m:r>
                        </m:num>
                        <m:den>
                          <m:r>
                            <a:rPr lang="en-GB" b="0" i="1" smtClean="0">
                              <a:latin typeface="Cambria Math" panose="02040503050406030204" pitchFamily="18" charset="0"/>
                            </a:rPr>
                            <m:t>2</m:t>
                          </m:r>
                        </m:den>
                      </m:f>
                      <m:d>
                        <m:dPr>
                          <m:ctrlPr>
                            <a:rPr lang="en-GB" b="0" i="1" smtClean="0">
                              <a:latin typeface="Cambria Math" panose="02040503050406030204" pitchFamily="18" charset="0"/>
                            </a:rPr>
                          </m:ctrlPr>
                        </m:dPr>
                        <m:e>
                          <m:d>
                            <m:dPr>
                              <m:begChr m:val="|"/>
                              <m:endChr m:val=""/>
                              <m:ctrlPr>
                                <a:rPr lang="en-GB" i="1">
                                  <a:latin typeface="Cambria Math" panose="02040503050406030204" pitchFamily="18" charset="0"/>
                                </a:rPr>
                              </m:ctrlPr>
                            </m:dPr>
                            <m:e>
                              <m:d>
                                <m:dPr>
                                  <m:begChr m:val=""/>
                                  <m:endChr m:val="⟩"/>
                                  <m:ctrlPr>
                                    <a:rPr lang="en-GB" i="1">
                                      <a:latin typeface="Cambria Math" panose="02040503050406030204" pitchFamily="18" charset="0"/>
                                    </a:rPr>
                                  </m:ctrlPr>
                                </m:dPr>
                                <m:e>
                                  <m:r>
                                    <a:rPr lang="en-GB" i="1">
                                      <a:latin typeface="Cambria Math" panose="02040503050406030204" pitchFamily="18" charset="0"/>
                                    </a:rPr>
                                    <m:t>𝑒</m:t>
                                  </m:r>
                                </m:e>
                              </m:d>
                            </m:e>
                          </m:d>
                          <m:d>
                            <m:dPr>
                              <m:begChr m:val="⟨"/>
                              <m:endChr m:val=""/>
                              <m:ctrlPr>
                                <a:rPr lang="en-GB" i="1" smtClean="0">
                                  <a:latin typeface="Cambria Math" panose="02040503050406030204" pitchFamily="18" charset="0"/>
                                </a:rPr>
                              </m:ctrlPr>
                            </m:dPr>
                            <m:e>
                              <m:d>
                                <m:dPr>
                                  <m:begChr m:val=""/>
                                  <m:endChr m:val="|"/>
                                  <m:ctrlPr>
                                    <a:rPr lang="en-GB" i="1" smtClean="0">
                                      <a:latin typeface="Cambria Math" panose="02040503050406030204" pitchFamily="18" charset="0"/>
                                    </a:rPr>
                                  </m:ctrlPr>
                                </m:dPr>
                                <m:e>
                                  <m:r>
                                    <a:rPr lang="en-GB" b="0" i="1" smtClean="0">
                                      <a:latin typeface="Cambria Math" panose="02040503050406030204" pitchFamily="18" charset="0"/>
                                    </a:rPr>
                                    <m:t>𝑒</m:t>
                                  </m:r>
                                </m:e>
                              </m:d>
                              <m:r>
                                <a:rPr lang="en-GB" b="0" i="1" smtClean="0">
                                  <a:latin typeface="Cambria Math" panose="02040503050406030204" pitchFamily="18" charset="0"/>
                                </a:rPr>
                                <m:t>−</m:t>
                              </m:r>
                              <m:d>
                                <m:dPr>
                                  <m:begChr m:val="|"/>
                                  <m:endChr m:val=""/>
                                  <m:ctrlPr>
                                    <a:rPr lang="en-GB" i="1">
                                      <a:latin typeface="Cambria Math" panose="02040503050406030204" pitchFamily="18" charset="0"/>
                                    </a:rPr>
                                  </m:ctrlPr>
                                </m:dPr>
                                <m:e>
                                  <m:d>
                                    <m:dPr>
                                      <m:begChr m:val=""/>
                                      <m:endChr m:val="⟩"/>
                                      <m:ctrlPr>
                                        <a:rPr lang="en-GB" i="1">
                                          <a:latin typeface="Cambria Math" panose="02040503050406030204" pitchFamily="18" charset="0"/>
                                        </a:rPr>
                                      </m:ctrlPr>
                                    </m:dPr>
                                    <m:e>
                                      <m:r>
                                        <a:rPr lang="en-GB" b="0" i="1" smtClean="0">
                                          <a:latin typeface="Cambria Math" panose="02040503050406030204" pitchFamily="18" charset="0"/>
                                        </a:rPr>
                                        <m:t>𝑔</m:t>
                                      </m:r>
                                    </m:e>
                                  </m:d>
                                </m:e>
                              </m:d>
                            </m:e>
                          </m:d>
                          <m:d>
                            <m:dPr>
                              <m:begChr m:val="⟨"/>
                              <m:endChr m:val=""/>
                              <m:ctrlPr>
                                <a:rPr lang="en-GB" i="1" smtClean="0">
                                  <a:latin typeface="Cambria Math" panose="02040503050406030204" pitchFamily="18" charset="0"/>
                                </a:rPr>
                              </m:ctrlPr>
                            </m:dPr>
                            <m:e>
                              <m:d>
                                <m:dPr>
                                  <m:begChr m:val=""/>
                                  <m:endChr m:val="|"/>
                                  <m:ctrlPr>
                                    <a:rPr lang="en-GB" i="1" smtClean="0">
                                      <a:latin typeface="Cambria Math" panose="02040503050406030204" pitchFamily="18" charset="0"/>
                                    </a:rPr>
                                  </m:ctrlPr>
                                </m:dPr>
                                <m:e>
                                  <m:r>
                                    <a:rPr lang="en-GB" b="0" i="1" smtClean="0">
                                      <a:latin typeface="Cambria Math" panose="02040503050406030204" pitchFamily="18" charset="0"/>
                                    </a:rPr>
                                    <m:t>𝑔</m:t>
                                  </m:r>
                                </m:e>
                              </m:d>
                            </m:e>
                          </m:d>
                        </m:e>
                      </m:d>
                    </m:oMath>
                  </m:oMathPara>
                </a14:m>
                <a:endParaRPr lang="en-GB"/>
              </a:p>
            </p:txBody>
          </p:sp>
        </mc:Choice>
        <mc:Fallback xmlns="">
          <p:sp>
            <p:nvSpPr>
              <p:cNvPr id="3" name="TextBox 2">
                <a:extLst>
                  <a:ext uri="{FF2B5EF4-FFF2-40B4-BE49-F238E27FC236}">
                    <a16:creationId xmlns:a16="http://schemas.microsoft.com/office/drawing/2014/main" id="{ACDF6446-1A3F-4C8B-AAAD-CD4ACB5A633C}"/>
                  </a:ext>
                </a:extLst>
              </p:cNvPr>
              <p:cNvSpPr txBox="1">
                <a:spLocks noRot="1" noChangeAspect="1" noMove="1" noResize="1" noEditPoints="1" noAdjustHandles="1" noChangeArrowheads="1" noChangeShapeType="1" noTextEdit="1"/>
              </p:cNvSpPr>
              <p:nvPr/>
            </p:nvSpPr>
            <p:spPr>
              <a:xfrm>
                <a:off x="5770485" y="2370337"/>
                <a:ext cx="3177729" cy="472565"/>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213EE94-8691-4BB1-9812-9A856AFBF586}"/>
                  </a:ext>
                </a:extLst>
              </p:cNvPr>
              <p:cNvSpPr txBox="1"/>
              <p:nvPr/>
            </p:nvSpPr>
            <p:spPr>
              <a:xfrm>
                <a:off x="5770485" y="2994858"/>
                <a:ext cx="1796839" cy="6719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𝐻</m:t>
                          </m:r>
                        </m:e>
                        <m:sub>
                          <m:r>
                            <a:rPr lang="en-GB" b="0" i="1" smtClean="0">
                              <a:latin typeface="Cambria Math" panose="02040503050406030204" pitchFamily="18" charset="0"/>
                            </a:rPr>
                            <m:t>𝐸</m:t>
                          </m:r>
                        </m:sub>
                      </m:sSub>
                      <m:r>
                        <a:rPr lang="en-GB" b="0" i="1" smtClean="0">
                          <a:latin typeface="Cambria Math" panose="02040503050406030204" pitchFamily="18" charset="0"/>
                        </a:rPr>
                        <m:t>=</m:t>
                      </m:r>
                      <m:nary>
                        <m:naryPr>
                          <m:chr m:val="∑"/>
                          <m:supHide m:val="on"/>
                          <m:ctrlPr>
                            <a:rPr lang="en-GB" b="0" i="1" smtClean="0">
                              <a:latin typeface="Cambria Math" panose="02040503050406030204" pitchFamily="18" charset="0"/>
                            </a:rPr>
                          </m:ctrlPr>
                        </m:naryPr>
                        <m:sub>
                          <m:r>
                            <m:rPr>
                              <m:brk m:alnAt="7"/>
                            </m:rPr>
                            <a:rPr lang="en-GB" b="1" i="1" smtClean="0">
                              <a:latin typeface="Cambria Math" panose="02040503050406030204" pitchFamily="18" charset="0"/>
                            </a:rPr>
                            <m:t>𝒌</m:t>
                          </m:r>
                        </m:sub>
                        <m:sup/>
                        <m:e>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𝜔</m:t>
                              </m:r>
                            </m:e>
                            <m:sub>
                              <m:r>
                                <a:rPr lang="en-GB" b="1" i="1" smtClean="0">
                                  <a:latin typeface="Cambria Math" panose="02040503050406030204" pitchFamily="18" charset="0"/>
                                </a:rPr>
                                <m:t>𝒌</m:t>
                              </m:r>
                            </m:sub>
                          </m:sSub>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𝑏</m:t>
                              </m:r>
                            </m:e>
                            <m:sub>
                              <m:r>
                                <a:rPr lang="en-GB" b="1" i="1" smtClean="0">
                                  <a:latin typeface="Cambria Math" panose="02040503050406030204" pitchFamily="18" charset="0"/>
                                </a:rPr>
                                <m:t>𝒌</m:t>
                              </m:r>
                            </m:sub>
                            <m:sup>
                              <m:r>
                                <a:rPr lang="en-GB" b="0" i="1" smtClean="0">
                                  <a:latin typeface="Cambria Math" panose="02040503050406030204" pitchFamily="18" charset="0"/>
                                  <a:ea typeface="Cambria Math" panose="02040503050406030204" pitchFamily="18" charset="0"/>
                                </a:rPr>
                                <m:t>†</m:t>
                              </m:r>
                            </m:sup>
                          </m:sSubSup>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1" i="1" smtClean="0">
                                  <a:latin typeface="Cambria Math" panose="02040503050406030204" pitchFamily="18" charset="0"/>
                                </a:rPr>
                                <m:t>𝒌</m:t>
                              </m:r>
                            </m:sub>
                          </m:sSub>
                        </m:e>
                      </m:nary>
                    </m:oMath>
                  </m:oMathPara>
                </a14:m>
                <a:endParaRPr lang="en-GB"/>
              </a:p>
            </p:txBody>
          </p:sp>
        </mc:Choice>
        <mc:Fallback xmlns="">
          <p:sp>
            <p:nvSpPr>
              <p:cNvPr id="4" name="TextBox 3">
                <a:extLst>
                  <a:ext uri="{FF2B5EF4-FFF2-40B4-BE49-F238E27FC236}">
                    <a16:creationId xmlns:a16="http://schemas.microsoft.com/office/drawing/2014/main" id="{6213EE94-8691-4BB1-9812-9A856AFBF586}"/>
                  </a:ext>
                </a:extLst>
              </p:cNvPr>
              <p:cNvSpPr txBox="1">
                <a:spLocks noRot="1" noChangeAspect="1" noMove="1" noResize="1" noEditPoints="1" noAdjustHandles="1" noChangeArrowheads="1" noChangeShapeType="1" noTextEdit="1"/>
              </p:cNvSpPr>
              <p:nvPr/>
            </p:nvSpPr>
            <p:spPr>
              <a:xfrm>
                <a:off x="5770485" y="2994858"/>
                <a:ext cx="1796839" cy="671979"/>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DB262CA-99AD-4EE3-A75C-B14B27BC663A}"/>
                  </a:ext>
                </a:extLst>
              </p:cNvPr>
              <p:cNvSpPr txBox="1"/>
              <p:nvPr/>
            </p:nvSpPr>
            <p:spPr>
              <a:xfrm>
                <a:off x="5770485" y="3818793"/>
                <a:ext cx="2908360" cy="6719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𝐻</m:t>
                          </m:r>
                        </m:e>
                        <m:sub>
                          <m:r>
                            <a:rPr lang="en-GB" b="0" i="1" smtClean="0">
                              <a:latin typeface="Cambria Math" panose="02040503050406030204" pitchFamily="18" charset="0"/>
                            </a:rPr>
                            <m:t>𝐼</m:t>
                          </m:r>
                        </m:sub>
                      </m:sSub>
                      <m:r>
                        <a:rPr lang="en-GB" b="0" i="1" smtClean="0">
                          <a:latin typeface="Cambria Math" panose="02040503050406030204" pitchFamily="18" charset="0"/>
                        </a:rPr>
                        <m:t>=</m:t>
                      </m:r>
                      <m:nary>
                        <m:naryPr>
                          <m:chr m:val="∑"/>
                          <m:supHide m:val="on"/>
                          <m:ctrlPr>
                            <a:rPr lang="en-GB" b="0" i="1" smtClean="0">
                              <a:latin typeface="Cambria Math" panose="02040503050406030204" pitchFamily="18" charset="0"/>
                            </a:rPr>
                          </m:ctrlPr>
                        </m:naryPr>
                        <m:sub>
                          <m:r>
                            <m:rPr>
                              <m:brk m:alnAt="7"/>
                            </m:rPr>
                            <a:rPr lang="en-GB" b="1" i="1" smtClean="0">
                              <a:latin typeface="Cambria Math" panose="02040503050406030204" pitchFamily="18" charset="0"/>
                            </a:rPr>
                            <m:t>𝒌</m:t>
                          </m:r>
                        </m:sub>
                        <m:sup/>
                        <m:e>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𝑔</m:t>
                                  </m:r>
                                </m:e>
                                <m:sub>
                                  <m:r>
                                    <a:rPr lang="en-GB" b="1" i="1" smtClean="0">
                                      <a:latin typeface="Cambria Math" panose="02040503050406030204" pitchFamily="18" charset="0"/>
                                    </a:rPr>
                                    <m:t>𝒌</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rPr>
                                    <m:t>+</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1" i="1" smtClean="0">
                                      <a:latin typeface="Cambria Math" panose="02040503050406030204" pitchFamily="18" charset="0"/>
                                    </a:rPr>
                                    <m:t>𝒌</m:t>
                                  </m:r>
                                </m:sub>
                              </m:sSub>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𝑔</m:t>
                                  </m:r>
                                </m:e>
                                <m:sub>
                                  <m:r>
                                    <a:rPr lang="en-GB" b="1" i="1" smtClean="0">
                                      <a:latin typeface="Cambria Math" panose="02040503050406030204" pitchFamily="18" charset="0"/>
                                    </a:rPr>
                                    <m:t>𝒌</m:t>
                                  </m:r>
                                </m:sub>
                                <m:sup>
                                  <m:r>
                                    <a:rPr lang="en-GB" b="0" i="1" smtClean="0">
                                      <a:latin typeface="Cambria Math" panose="02040503050406030204" pitchFamily="18" charset="0"/>
                                    </a:rPr>
                                    <m:t>∗</m:t>
                                  </m:r>
                                </m:sup>
                              </m:sSubSup>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rPr>
                                    <m:t>−</m:t>
                                  </m:r>
                                </m:sub>
                              </m:sSub>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𝑏</m:t>
                                  </m:r>
                                </m:e>
                                <m:sub>
                                  <m:r>
                                    <a:rPr lang="en-GB" b="1" i="1" smtClean="0">
                                      <a:latin typeface="Cambria Math" panose="02040503050406030204" pitchFamily="18" charset="0"/>
                                    </a:rPr>
                                    <m:t>𝒌</m:t>
                                  </m:r>
                                </m:sub>
                                <m:sup>
                                  <m:r>
                                    <a:rPr lang="en-GB" b="0" i="1" smtClean="0">
                                      <a:latin typeface="Cambria Math" panose="02040503050406030204" pitchFamily="18" charset="0"/>
                                      <a:ea typeface="Cambria Math" panose="02040503050406030204" pitchFamily="18" charset="0"/>
                                    </a:rPr>
                                    <m:t>†</m:t>
                                  </m:r>
                                </m:sup>
                              </m:sSubSup>
                            </m:e>
                          </m:d>
                        </m:e>
                      </m:nary>
                    </m:oMath>
                  </m:oMathPara>
                </a14:m>
                <a:endParaRPr lang="en-GB"/>
              </a:p>
            </p:txBody>
          </p:sp>
        </mc:Choice>
        <mc:Fallback xmlns="">
          <p:sp>
            <p:nvSpPr>
              <p:cNvPr id="5" name="TextBox 4">
                <a:extLst>
                  <a:ext uri="{FF2B5EF4-FFF2-40B4-BE49-F238E27FC236}">
                    <a16:creationId xmlns:a16="http://schemas.microsoft.com/office/drawing/2014/main" id="{9DB262CA-99AD-4EE3-A75C-B14B27BC663A}"/>
                  </a:ext>
                </a:extLst>
              </p:cNvPr>
              <p:cNvSpPr txBox="1">
                <a:spLocks noRot="1" noChangeAspect="1" noMove="1" noResize="1" noEditPoints="1" noAdjustHandles="1" noChangeArrowheads="1" noChangeShapeType="1" noTextEdit="1"/>
              </p:cNvSpPr>
              <p:nvPr/>
            </p:nvSpPr>
            <p:spPr>
              <a:xfrm>
                <a:off x="5770485" y="3818793"/>
                <a:ext cx="2908360" cy="671979"/>
              </a:xfrm>
              <a:prstGeom prst="rect">
                <a:avLst/>
              </a:prstGeom>
              <a:blipFill>
                <a:blip r:embed="rId4"/>
                <a:stretch>
                  <a:fillRect/>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C0FF691F-E2C4-4E77-95B6-0190ED7798C9}"/>
              </a:ext>
            </a:extLst>
          </p:cNvPr>
          <p:cNvSpPr txBox="1"/>
          <p:nvPr/>
        </p:nvSpPr>
        <p:spPr>
          <a:xfrm>
            <a:off x="2183907" y="2421953"/>
            <a:ext cx="2645545" cy="369332"/>
          </a:xfrm>
          <a:prstGeom prst="rect">
            <a:avLst/>
          </a:prstGeom>
          <a:noFill/>
        </p:spPr>
        <p:txBody>
          <a:bodyPr wrap="square" rtlCol="0">
            <a:spAutoFit/>
          </a:bodyPr>
          <a:lstStyle/>
          <a:p>
            <a:r>
              <a:rPr lang="en-GB"/>
              <a:t>System Hamiltonian:</a:t>
            </a:r>
          </a:p>
        </p:txBody>
      </p:sp>
      <p:sp>
        <p:nvSpPr>
          <p:cNvPr id="7" name="TextBox 6">
            <a:extLst>
              <a:ext uri="{FF2B5EF4-FFF2-40B4-BE49-F238E27FC236}">
                <a16:creationId xmlns:a16="http://schemas.microsoft.com/office/drawing/2014/main" id="{C0A58D7D-9529-4AB6-8828-D96C031082A0}"/>
              </a:ext>
            </a:extLst>
          </p:cNvPr>
          <p:cNvSpPr txBox="1"/>
          <p:nvPr/>
        </p:nvSpPr>
        <p:spPr>
          <a:xfrm>
            <a:off x="2183907" y="3146181"/>
            <a:ext cx="3302493" cy="369332"/>
          </a:xfrm>
          <a:prstGeom prst="rect">
            <a:avLst/>
          </a:prstGeom>
          <a:noFill/>
        </p:spPr>
        <p:txBody>
          <a:bodyPr wrap="square" rtlCol="0">
            <a:spAutoFit/>
          </a:bodyPr>
          <a:lstStyle/>
          <a:p>
            <a:r>
              <a:rPr lang="en-GB"/>
              <a:t>Environment Hamiltonian:</a:t>
            </a:r>
          </a:p>
        </p:txBody>
      </p:sp>
      <p:sp>
        <p:nvSpPr>
          <p:cNvPr id="8" name="TextBox 7">
            <a:extLst>
              <a:ext uri="{FF2B5EF4-FFF2-40B4-BE49-F238E27FC236}">
                <a16:creationId xmlns:a16="http://schemas.microsoft.com/office/drawing/2014/main" id="{51CFDCF4-7992-4197-A027-833582579C4D}"/>
              </a:ext>
            </a:extLst>
          </p:cNvPr>
          <p:cNvSpPr txBox="1"/>
          <p:nvPr/>
        </p:nvSpPr>
        <p:spPr>
          <a:xfrm>
            <a:off x="2183907" y="3970116"/>
            <a:ext cx="3302493" cy="369332"/>
          </a:xfrm>
          <a:prstGeom prst="rect">
            <a:avLst/>
          </a:prstGeom>
          <a:noFill/>
        </p:spPr>
        <p:txBody>
          <a:bodyPr wrap="square" rtlCol="0">
            <a:spAutoFit/>
          </a:bodyPr>
          <a:lstStyle/>
          <a:p>
            <a:r>
              <a:rPr lang="en-GB"/>
              <a:t>Interaction Hamiltonian: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1C940A1-3663-464F-AD1B-F390B5F3A145}"/>
                  </a:ext>
                </a:extLst>
              </p:cNvPr>
              <p:cNvSpPr txBox="1"/>
              <p:nvPr/>
            </p:nvSpPr>
            <p:spPr>
              <a:xfrm>
                <a:off x="816509" y="5010133"/>
                <a:ext cx="9964202" cy="536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   </m:t>
                      </m:r>
                      <m:f>
                        <m:fPr>
                          <m:ctrlPr>
                            <a:rPr lang="en-GB" i="1" smtClean="0">
                              <a:latin typeface="Cambria Math" panose="02040503050406030204" pitchFamily="18" charset="0"/>
                              <a:ea typeface="Cambria Math" panose="02040503050406030204" pitchFamily="18" charset="0"/>
                            </a:rPr>
                          </m:ctrlPr>
                        </m:fPr>
                        <m:num>
                          <m:r>
                            <a:rPr lang="en-GB" i="1" smtClean="0">
                              <a:latin typeface="Cambria Math" panose="02040503050406030204" pitchFamily="18" charset="0"/>
                              <a:ea typeface="Cambria Math" panose="02040503050406030204" pitchFamily="18" charset="0"/>
                            </a:rPr>
                            <m:t>𝜕</m:t>
                          </m:r>
                          <m:sSub>
                            <m:sSubPr>
                              <m:ctrlPr>
                                <a:rPr lang="en-GB" i="1" smtClean="0">
                                  <a:latin typeface="Cambria Math" panose="02040503050406030204" pitchFamily="18" charset="0"/>
                                  <a:ea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𝜌</m:t>
                              </m:r>
                            </m:e>
                            <m:sub>
                              <m:r>
                                <a:rPr lang="en-GB" b="0" i="1" smtClean="0">
                                  <a:latin typeface="Cambria Math" panose="02040503050406030204" pitchFamily="18" charset="0"/>
                                  <a:ea typeface="Cambria Math" panose="02040503050406030204" pitchFamily="18" charset="0"/>
                                </a:rPr>
                                <m:t>𝑆</m:t>
                              </m:r>
                            </m:sub>
                          </m:sSub>
                        </m:num>
                        <m:den>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den>
                      </m:f>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𝑖</m:t>
                      </m:r>
                      <m:f>
                        <m:fPr>
                          <m:ctrlPr>
                            <a:rPr lang="en-GB" b="0" i="1" smtClean="0">
                              <a:latin typeface="Cambria Math" panose="02040503050406030204" pitchFamily="18" charset="0"/>
                              <a:ea typeface="Cambria Math" panose="02040503050406030204" pitchFamily="18" charset="0"/>
                            </a:rPr>
                          </m:ctrlPr>
                        </m:fPr>
                        <m:num>
                          <m:sSup>
                            <m:sSupPr>
                              <m:ctrlPr>
                                <a:rPr lang="en-GB" b="0"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ℇ</m:t>
                              </m:r>
                            </m:e>
                            <m:sup>
                              <m:r>
                                <a:rPr lang="en-GB" b="0" i="1" smtClean="0">
                                  <a:latin typeface="Cambria Math" panose="02040503050406030204" pitchFamily="18" charset="0"/>
                                  <a:ea typeface="Cambria Math" panose="02040503050406030204" pitchFamily="18" charset="0"/>
                                </a:rPr>
                                <m:t>′</m:t>
                              </m:r>
                            </m:sup>
                          </m:sSup>
                        </m:num>
                        <m:den>
                          <m:r>
                            <a:rPr lang="en-GB" b="0" i="1" smtClean="0">
                              <a:latin typeface="Cambria Math" panose="02040503050406030204" pitchFamily="18" charset="0"/>
                              <a:ea typeface="Cambria Math" panose="02040503050406030204" pitchFamily="18" charset="0"/>
                            </a:rPr>
                            <m:t>2</m:t>
                          </m:r>
                        </m:den>
                      </m:f>
                      <m:d>
                        <m:dPr>
                          <m:begChr m:val="["/>
                          <m:endChr m:val="]"/>
                          <m:ctrlPr>
                            <a:rPr lang="en-GB" b="0" i="1" smtClean="0">
                              <a:latin typeface="Cambria Math" panose="02040503050406030204" pitchFamily="18" charset="0"/>
                              <a:ea typeface="Cambria Math" panose="02040503050406030204" pitchFamily="18" charset="0"/>
                            </a:rPr>
                          </m:ctrlPr>
                        </m:dPr>
                        <m:e>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𝑧</m:t>
                              </m:r>
                            </m:sub>
                          </m:sSub>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𝜌</m:t>
                              </m:r>
                            </m:e>
                            <m:sub>
                              <m:r>
                                <a:rPr lang="en-GB" b="0" i="1" smtClean="0">
                                  <a:latin typeface="Cambria Math" panose="02040503050406030204" pitchFamily="18" charset="0"/>
                                  <a:ea typeface="Cambria Math" panose="02040503050406030204" pitchFamily="18" charset="0"/>
                                </a:rPr>
                                <m:t>𝑆</m:t>
                              </m:r>
                            </m:sub>
                          </m:sSub>
                        </m:e>
                      </m:d>
                      <m:r>
                        <a:rPr lang="en-GB"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Γ</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𝜀</m:t>
                          </m:r>
                        </m:e>
                      </m:d>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𝑁</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𝜀</m:t>
                              </m:r>
                            </m:e>
                          </m:d>
                          <m:r>
                            <a:rPr lang="en-GB" b="0" i="1" smtClean="0">
                              <a:latin typeface="Cambria Math" panose="02040503050406030204" pitchFamily="18" charset="0"/>
                              <a:ea typeface="Cambria Math" panose="02040503050406030204" pitchFamily="18" charset="0"/>
                            </a:rPr>
                            <m:t>+1</m:t>
                          </m:r>
                        </m:e>
                      </m:d>
                      <m:d>
                        <m:dPr>
                          <m:ctrlPr>
                            <a:rPr lang="en-GB" b="0" i="1" smtClean="0">
                              <a:latin typeface="Cambria Math" panose="02040503050406030204" pitchFamily="18" charset="0"/>
                              <a:ea typeface="Cambria Math" panose="02040503050406030204" pitchFamily="18" charset="0"/>
                            </a:rPr>
                          </m:ctrlPr>
                        </m:dPr>
                        <m:e>
                          <m:r>
                            <a:rPr lang="en-GB" i="1">
                              <a:latin typeface="Cambria Math" panose="02040503050406030204" pitchFamily="18" charset="0"/>
                              <a:ea typeface="Cambria Math" panose="02040503050406030204" pitchFamily="18" charset="0"/>
                            </a:rPr>
                            <m:t>2</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𝜎</m:t>
                              </m:r>
                            </m:e>
                            <m:sub>
                              <m:r>
                                <a:rPr lang="en-GB" i="1">
                                  <a:latin typeface="Cambria Math" panose="02040503050406030204" pitchFamily="18" charset="0"/>
                                  <a:ea typeface="Cambria Math" panose="02040503050406030204" pitchFamily="18" charset="0"/>
                                </a:rPr>
                                <m:t>−</m:t>
                              </m:r>
                            </m:sub>
                          </m:sSub>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𝜌</m:t>
                              </m:r>
                            </m:e>
                            <m:sub>
                              <m:r>
                                <a:rPr lang="en-GB" i="1">
                                  <a:latin typeface="Cambria Math" panose="02040503050406030204" pitchFamily="18" charset="0"/>
                                  <a:ea typeface="Cambria Math" panose="02040503050406030204" pitchFamily="18" charset="0"/>
                                </a:rPr>
                                <m:t>𝑆</m:t>
                              </m:r>
                            </m:sub>
                          </m:sSub>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𝜎</m:t>
                              </m:r>
                            </m:e>
                            <m:sub>
                              <m:r>
                                <a:rPr lang="en-GB" i="1">
                                  <a:latin typeface="Cambria Math" panose="02040503050406030204" pitchFamily="18" charset="0"/>
                                  <a:ea typeface="Cambria Math" panose="02040503050406030204" pitchFamily="18" charset="0"/>
                                </a:rPr>
                                <m:t>+</m:t>
                              </m:r>
                            </m:sub>
                          </m:sSub>
                          <m:r>
                            <a:rPr lang="en-GB" i="1">
                              <a:latin typeface="Cambria Math" panose="02040503050406030204" pitchFamily="18" charset="0"/>
                              <a:ea typeface="Cambria Math" panose="02040503050406030204" pitchFamily="18" charset="0"/>
                            </a:rPr>
                            <m:t>−</m:t>
                          </m:r>
                          <m:d>
                            <m:dPr>
                              <m:begChr m:val="{"/>
                              <m:endChr m:val="}"/>
                              <m:ctrlPr>
                                <a:rPr lang="en-GB" i="1">
                                  <a:latin typeface="Cambria Math" panose="02040503050406030204" pitchFamily="18" charset="0"/>
                                  <a:ea typeface="Cambria Math" panose="02040503050406030204" pitchFamily="18" charset="0"/>
                                </a:rPr>
                              </m:ctrlPr>
                            </m:dPr>
                            <m:e>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𝜎</m:t>
                                  </m:r>
                                </m:e>
                                <m:sub>
                                  <m:r>
                                    <a:rPr lang="en-GB" i="1">
                                      <a:latin typeface="Cambria Math" panose="02040503050406030204" pitchFamily="18" charset="0"/>
                                      <a:ea typeface="Cambria Math" panose="02040503050406030204" pitchFamily="18" charset="0"/>
                                    </a:rPr>
                                    <m:t>+</m:t>
                                  </m:r>
                                </m:sub>
                              </m:sSub>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𝜎</m:t>
                                  </m:r>
                                </m:e>
                                <m:sub>
                                  <m:r>
                                    <a:rPr lang="en-GB" i="1">
                                      <a:latin typeface="Cambria Math" panose="02040503050406030204" pitchFamily="18" charset="0"/>
                                      <a:ea typeface="Cambria Math" panose="02040503050406030204" pitchFamily="18" charset="0"/>
                                    </a:rPr>
                                    <m:t>−</m:t>
                                  </m:r>
                                </m:sub>
                              </m:sSub>
                              <m:r>
                                <a:rPr lang="en-GB"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𝜌</m:t>
                                  </m:r>
                                </m:e>
                                <m:sub>
                                  <m:r>
                                    <a:rPr lang="en-GB" i="1">
                                      <a:latin typeface="Cambria Math" panose="02040503050406030204" pitchFamily="18" charset="0"/>
                                      <a:ea typeface="Cambria Math" panose="02040503050406030204" pitchFamily="18" charset="0"/>
                                    </a:rPr>
                                    <m:t>𝑆</m:t>
                                  </m:r>
                                </m:sub>
                              </m:sSub>
                            </m:e>
                          </m:d>
                        </m:e>
                      </m:d>
                      <m:r>
                        <a:rPr lang="en-GB" b="0" i="0" smtClean="0">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Γ</m:t>
                      </m:r>
                      <m:d>
                        <m:dPr>
                          <m:ctrlPr>
                            <a:rPr lang="en-GB" i="1">
                              <a:latin typeface="Cambria Math" panose="02040503050406030204" pitchFamily="18" charset="0"/>
                              <a:ea typeface="Cambria Math" panose="02040503050406030204" pitchFamily="18" charset="0"/>
                            </a:rPr>
                          </m:ctrlPr>
                        </m:dPr>
                        <m:e>
                          <m:r>
                            <a:rPr lang="en-GB" i="1">
                              <a:latin typeface="Cambria Math" panose="02040503050406030204" pitchFamily="18" charset="0"/>
                              <a:ea typeface="Cambria Math" panose="02040503050406030204" pitchFamily="18" charset="0"/>
                            </a:rPr>
                            <m:t>𝜀</m:t>
                          </m:r>
                        </m:e>
                      </m:d>
                      <m:r>
                        <a:rPr lang="en-GB" b="0" i="1" smtClean="0">
                          <a:latin typeface="Cambria Math" panose="02040503050406030204" pitchFamily="18" charset="0"/>
                          <a:ea typeface="Cambria Math" panose="02040503050406030204" pitchFamily="18" charset="0"/>
                        </a:rPr>
                        <m:t>𝑁</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𝜀</m:t>
                      </m:r>
                      <m:r>
                        <a:rPr lang="en-GB" b="0" i="1" smtClean="0">
                          <a:latin typeface="Cambria Math" panose="02040503050406030204" pitchFamily="18" charset="0"/>
                          <a:ea typeface="Cambria Math" panose="02040503050406030204" pitchFamily="18" charset="0"/>
                        </a:rPr>
                        <m:t>)</m:t>
                      </m:r>
                      <m:d>
                        <m:dPr>
                          <m:ctrlPr>
                            <a:rPr lang="en-GB" i="1">
                              <a:latin typeface="Cambria Math" panose="02040503050406030204" pitchFamily="18" charset="0"/>
                              <a:ea typeface="Cambria Math" panose="02040503050406030204" pitchFamily="18" charset="0"/>
                            </a:rPr>
                          </m:ctrlPr>
                        </m:dPr>
                        <m:e>
                          <m:r>
                            <a:rPr lang="en-GB" i="1">
                              <a:latin typeface="Cambria Math" panose="02040503050406030204" pitchFamily="18" charset="0"/>
                              <a:ea typeface="Cambria Math" panose="02040503050406030204" pitchFamily="18" charset="0"/>
                            </a:rPr>
                            <m:t>2</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m:t>
                              </m:r>
                            </m:sub>
                          </m:sSub>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𝜌</m:t>
                              </m:r>
                            </m:e>
                            <m:sub>
                              <m:r>
                                <a:rPr lang="en-GB" i="1">
                                  <a:latin typeface="Cambria Math" panose="02040503050406030204" pitchFamily="18" charset="0"/>
                                  <a:ea typeface="Cambria Math" panose="02040503050406030204" pitchFamily="18" charset="0"/>
                                </a:rPr>
                                <m:t>𝑆</m:t>
                              </m:r>
                            </m:sub>
                          </m:sSub>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m:t>
                              </m:r>
                            </m:sub>
                          </m:sSub>
                          <m:r>
                            <a:rPr lang="en-GB" i="1">
                              <a:latin typeface="Cambria Math" panose="02040503050406030204" pitchFamily="18" charset="0"/>
                              <a:ea typeface="Cambria Math" panose="02040503050406030204" pitchFamily="18" charset="0"/>
                            </a:rPr>
                            <m:t>−</m:t>
                          </m:r>
                          <m:d>
                            <m:dPr>
                              <m:begChr m:val="{"/>
                              <m:endChr m:val="}"/>
                              <m:ctrlPr>
                                <a:rPr lang="en-GB" i="1">
                                  <a:latin typeface="Cambria Math" panose="02040503050406030204" pitchFamily="18" charset="0"/>
                                  <a:ea typeface="Cambria Math" panose="02040503050406030204" pitchFamily="18" charset="0"/>
                                </a:rPr>
                              </m:ctrlPr>
                            </m:dPr>
                            <m:e>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m:t>
                                  </m:r>
                                </m:sub>
                              </m:sSub>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m:t>
                                  </m:r>
                                </m:sub>
                              </m:sSub>
                              <m:r>
                                <a:rPr lang="en-GB"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𝜌</m:t>
                                  </m:r>
                                </m:e>
                                <m:sub>
                                  <m:r>
                                    <a:rPr lang="en-GB" i="1">
                                      <a:latin typeface="Cambria Math" panose="02040503050406030204" pitchFamily="18" charset="0"/>
                                      <a:ea typeface="Cambria Math" panose="02040503050406030204" pitchFamily="18" charset="0"/>
                                    </a:rPr>
                                    <m:t>𝑆</m:t>
                                  </m:r>
                                </m:sub>
                              </m:sSub>
                            </m:e>
                          </m:d>
                        </m:e>
                      </m:d>
                    </m:oMath>
                  </m:oMathPara>
                </a14:m>
                <a:endParaRPr lang="en-GB"/>
              </a:p>
            </p:txBody>
          </p:sp>
        </mc:Choice>
        <mc:Fallback xmlns="">
          <p:sp>
            <p:nvSpPr>
              <p:cNvPr id="9" name="TextBox 8">
                <a:extLst>
                  <a:ext uri="{FF2B5EF4-FFF2-40B4-BE49-F238E27FC236}">
                    <a16:creationId xmlns:a16="http://schemas.microsoft.com/office/drawing/2014/main" id="{51C940A1-3663-464F-AD1B-F390B5F3A145}"/>
                  </a:ext>
                </a:extLst>
              </p:cNvPr>
              <p:cNvSpPr txBox="1">
                <a:spLocks noRot="1" noChangeAspect="1" noMove="1" noResize="1" noEditPoints="1" noAdjustHandles="1" noChangeArrowheads="1" noChangeShapeType="1" noTextEdit="1"/>
              </p:cNvSpPr>
              <p:nvPr/>
            </p:nvSpPr>
            <p:spPr>
              <a:xfrm>
                <a:off x="816509" y="5010133"/>
                <a:ext cx="9964202" cy="536429"/>
              </a:xfrm>
              <a:prstGeom prst="rect">
                <a:avLst/>
              </a:prstGeom>
              <a:blipFill>
                <a:blip r:embed="rId5"/>
                <a:stretch>
                  <a:fillRect/>
                </a:stretch>
              </a:blipFill>
            </p:spPr>
            <p:txBody>
              <a:bodyPr/>
              <a:lstStyle/>
              <a:p>
                <a:r>
                  <a:rPr lang="en-GB">
                    <a:noFill/>
                  </a:rPr>
                  <a:t> </a:t>
                </a:r>
              </a:p>
            </p:txBody>
          </p:sp>
        </mc:Fallback>
      </mc:AlternateContent>
      <p:sp>
        <p:nvSpPr>
          <p:cNvPr id="10" name="Rectangle 9">
            <a:extLst>
              <a:ext uri="{FF2B5EF4-FFF2-40B4-BE49-F238E27FC236}">
                <a16:creationId xmlns:a16="http://schemas.microsoft.com/office/drawing/2014/main" id="{82869825-CC27-43A7-9680-4E6A06ABCB3F}"/>
              </a:ext>
            </a:extLst>
          </p:cNvPr>
          <p:cNvSpPr/>
          <p:nvPr/>
        </p:nvSpPr>
        <p:spPr>
          <a:xfrm>
            <a:off x="1207363" y="4873841"/>
            <a:ext cx="10280342" cy="834501"/>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6961E492-77F3-4B93-A344-DA78D5133965}"/>
              </a:ext>
            </a:extLst>
          </p:cNvPr>
          <p:cNvSpPr txBox="1"/>
          <p:nvPr/>
        </p:nvSpPr>
        <p:spPr>
          <a:xfrm>
            <a:off x="4548174" y="5738883"/>
            <a:ext cx="3599844" cy="369332"/>
          </a:xfrm>
          <a:prstGeom prst="rect">
            <a:avLst/>
          </a:prstGeom>
          <a:noFill/>
        </p:spPr>
        <p:txBody>
          <a:bodyPr wrap="square" rtlCol="0">
            <a:spAutoFit/>
          </a:bodyPr>
          <a:lstStyle/>
          <a:p>
            <a:r>
              <a:rPr lang="en-GB" b="1"/>
              <a:t>Optical master equation</a:t>
            </a:r>
          </a:p>
        </p:txBody>
      </p:sp>
      <p:sp>
        <p:nvSpPr>
          <p:cNvPr id="13" name="Slide Number Placeholder 12">
            <a:extLst>
              <a:ext uri="{FF2B5EF4-FFF2-40B4-BE49-F238E27FC236}">
                <a16:creationId xmlns:a16="http://schemas.microsoft.com/office/drawing/2014/main" id="{948A150B-8F99-45E9-94B2-DBCD6BF584B3}"/>
              </a:ext>
            </a:extLst>
          </p:cNvPr>
          <p:cNvSpPr>
            <a:spLocks noGrp="1"/>
          </p:cNvSpPr>
          <p:nvPr>
            <p:ph type="sldNum" sz="quarter" idx="12"/>
          </p:nvPr>
        </p:nvSpPr>
        <p:spPr/>
        <p:txBody>
          <a:bodyPr/>
          <a:lstStyle/>
          <a:p>
            <a:fld id="{34B7E4EF-A1BD-40F4-AB7B-04F084DD991D}" type="slidenum">
              <a:rPr lang="en-US" sz="1600" smtClean="0"/>
              <a:t>9</a:t>
            </a:fld>
            <a:endParaRPr lang="en-US" sz="1600"/>
          </a:p>
        </p:txBody>
      </p:sp>
    </p:spTree>
    <p:extLst>
      <p:ext uri="{BB962C8B-B14F-4D97-AF65-F5344CB8AC3E}">
        <p14:creationId xmlns:p14="http://schemas.microsoft.com/office/powerpoint/2010/main" val="2895969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9d85822c-7088-45f2-a16f-669422b5562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AF5E457B7E5A543BF7738A14A56E2C2" ma:contentTypeVersion="7" ma:contentTypeDescription="Create a new document." ma:contentTypeScope="" ma:versionID="479d233b59ee40f955e4930964caecc1">
  <xsd:schema xmlns:xsd="http://www.w3.org/2001/XMLSchema" xmlns:xs="http://www.w3.org/2001/XMLSchema" xmlns:p="http://schemas.microsoft.com/office/2006/metadata/properties" xmlns:ns3="9d85822c-7088-45f2-a16f-669422b55626" xmlns:ns4="e23c19b6-ee04-447d-9a54-4ea7bb97d9d3" targetNamespace="http://schemas.microsoft.com/office/2006/metadata/properties" ma:root="true" ma:fieldsID="b5b5c1379787f7523c2c62ec4bd8d663" ns3:_="" ns4:_="">
    <xsd:import namespace="9d85822c-7088-45f2-a16f-669422b55626"/>
    <xsd:import namespace="e23c19b6-ee04-447d-9a54-4ea7bb97d9d3"/>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85822c-7088-45f2-a16f-669422b5562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23c19b6-ee04-447d-9a54-4ea7bb97d9d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37651BA-F45C-4845-9AB3-E0A65B39F5E1}">
  <ds:schemaRefs>
    <ds:schemaRef ds:uri="9d85822c-7088-45f2-a16f-669422b55626"/>
    <ds:schemaRef ds:uri="http://purl.org/dc/terms/"/>
    <ds:schemaRef ds:uri="http://schemas.openxmlformats.org/package/2006/metadata/core-properties"/>
    <ds:schemaRef ds:uri="e23c19b6-ee04-447d-9a54-4ea7bb97d9d3"/>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400E67FB-12DF-4A1E-9B13-3B160EB7A070}">
  <ds:schemaRefs>
    <ds:schemaRef ds:uri="9d85822c-7088-45f2-a16f-669422b55626"/>
    <ds:schemaRef ds:uri="e23c19b6-ee04-447d-9a54-4ea7bb97d9d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DB58277-F8DF-46FF-84EC-EF41B835E6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Integral</Template>
  <TotalTime>0</TotalTime>
  <Words>1516</Words>
  <Application>Microsoft Office PowerPoint</Application>
  <PresentationFormat>Widescreen</PresentationFormat>
  <Paragraphs>216</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Cambria Math</vt:lpstr>
      <vt:lpstr>Century Gothic</vt:lpstr>
      <vt:lpstr>Garamond</vt:lpstr>
      <vt:lpstr>Times New Roman</vt:lpstr>
      <vt:lpstr>SavonVTI</vt:lpstr>
      <vt:lpstr>Modelling Open Quantum systems -  quantum trajectory Methods</vt:lpstr>
      <vt:lpstr>Why study open quantum systems?</vt:lpstr>
      <vt:lpstr>Closed quantum systems</vt:lpstr>
      <vt:lpstr>Mathematical tools for open quantum systems</vt:lpstr>
      <vt:lpstr>Open quantum systems </vt:lpstr>
      <vt:lpstr>Markovian master equations</vt:lpstr>
      <vt:lpstr>Markovian master equations contd.</vt:lpstr>
      <vt:lpstr>Markovian master equations contd.</vt:lpstr>
      <vt:lpstr>Illustrative example:  spin-boson model without tunnelling</vt:lpstr>
      <vt:lpstr>Illustrative example:  spin-boson model without tunnelling</vt:lpstr>
      <vt:lpstr>Illustrative example:  Spin-boson model without tunnelling</vt:lpstr>
      <vt:lpstr>Variable detuning</vt:lpstr>
      <vt:lpstr>Illustrative example:  spin-boson model with tunnelling</vt:lpstr>
      <vt:lpstr>Illustrative example:  spin-boson model with tunnelling contd.</vt:lpstr>
      <vt:lpstr>Quantum trajectories technique</vt:lpstr>
      <vt:lpstr>First-order Monte Carlo wavefunction method</vt:lpstr>
      <vt:lpstr>First-order Monte Carlo wavefunction method contd.</vt:lpstr>
      <vt:lpstr>Quantum trajectory equivalence to master equation</vt:lpstr>
      <vt:lpstr>Quantum trajectories: Spin-boson model without tunnelling</vt:lpstr>
      <vt:lpstr>Quantum trajectories: Spin-boson model without tunnelling</vt:lpstr>
      <vt:lpstr>Quantum trajectories: Spin-boson model without tunnelling contd.</vt:lpstr>
      <vt:lpstr>Errors analysis on trajectory solutions</vt:lpstr>
      <vt:lpstr>Effect of temperature on thermalisation</vt:lpstr>
      <vt:lpstr>Future considerations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Modelling Open Quantum systems -  quantum trajectory Methods</dc:title>
  <dc:creator>Christopher Kitching</dc:creator>
  <cp:lastModifiedBy>Christopher Kitching</cp:lastModifiedBy>
  <cp:revision>1</cp:revision>
  <dcterms:created xsi:type="dcterms:W3CDTF">2021-01-12T10:20:17Z</dcterms:created>
  <dcterms:modified xsi:type="dcterms:W3CDTF">2021-01-22T15:42:43Z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0x0101004AF5E457B7E5A543BF7738A14A56E2C2</vt:lpwstr>
  </property>
</Properties>
</file>